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86" r:id="rId2"/>
    <p:sldId id="256" r:id="rId3"/>
    <p:sldId id="257" r:id="rId4"/>
    <p:sldId id="260" r:id="rId5"/>
    <p:sldId id="268" r:id="rId6"/>
    <p:sldId id="277" r:id="rId7"/>
    <p:sldId id="288" r:id="rId8"/>
    <p:sldId id="278" r:id="rId9"/>
    <p:sldId id="279" r:id="rId10"/>
    <p:sldId id="280" r:id="rId11"/>
    <p:sldId id="281" r:id="rId12"/>
    <p:sldId id="282" r:id="rId13"/>
    <p:sldId id="284" r:id="rId14"/>
    <p:sldId id="289" r:id="rId15"/>
    <p:sldId id="287" r:id="rId16"/>
  </p:sldIdLst>
  <p:sldSz cx="18288000" cy="10287000"/>
  <p:notesSz cx="6858000" cy="9144000"/>
  <p:embeddedFontLst>
    <p:embeddedFont>
      <p:font typeface="Arabic Typesetting" panose="03020402040406030203" pitchFamily="66" charset="-78"/>
      <p:regular r:id="rId17"/>
    </p:embeddedFont>
    <p:embeddedFont>
      <p:font typeface="Calibri" panose="020F0502020204030204" pitchFamily="34" charset="0"/>
      <p:regular r:id="rId18"/>
      <p:bold r:id="rId19"/>
      <p:italic r:id="rId20"/>
      <p:boldItalic r:id="rId21"/>
    </p:embeddedFont>
    <p:embeddedFont>
      <p:font typeface="Poor Richard" panose="02080502050505020702" pitchFamily="18" charset="0"/>
      <p:regular r:id="rId22"/>
    </p:embeddedFont>
    <p:embeddedFont>
      <p:font typeface="SutonnyMJ" pitchFamily="2" charset="0"/>
      <p:regular r:id="rId23"/>
      <p:bold r:id="rId24"/>
      <p:italic r:id="rId25"/>
      <p:boldItalic r:id="rId26"/>
    </p:embeddedFont>
    <p:embeddedFont>
      <p:font typeface="TT Hoves Bold"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9F12D44-CF9A-48B2-A355-806F67404AE5}">
          <p14:sldIdLst>
            <p14:sldId id="286"/>
            <p14:sldId id="256"/>
            <p14:sldId id="257"/>
            <p14:sldId id="260"/>
            <p14:sldId id="268"/>
            <p14:sldId id="277"/>
            <p14:sldId id="288"/>
            <p14:sldId id="278"/>
            <p14:sldId id="279"/>
            <p14:sldId id="280"/>
            <p14:sldId id="281"/>
            <p14:sldId id="282"/>
            <p14:sldId id="284"/>
            <p14:sldId id="289"/>
            <p14:sldId id="28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23B"/>
    <a:srgbClr val="A20E20"/>
    <a:srgbClr val="E8495D"/>
    <a:srgbClr val="ED4E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University_of_Barishal" TargetMode="External"/><Relationship Id="rId2" Type="http://schemas.openxmlformats.org/officeDocument/2006/relationships/hyperlink" Target="https://bu.ac.bd/" TargetMode="External"/><Relationship Id="rId1" Type="http://schemas.openxmlformats.org/officeDocument/2006/relationships/slideLayout" Target="../slideLayouts/slideLayout2.xml"/><Relationship Id="rId4" Type="http://schemas.openxmlformats.org/officeDocument/2006/relationships/hyperlink" Target="https://www.google.com/"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audio" Target="../media/audio1.wav"/><Relationship Id="rId1" Type="http://schemas.openxmlformats.org/officeDocument/2006/relationships/slideLayout" Target="../slideLayouts/slideLayout7.xml"/><Relationship Id="rId4" Type="http://schemas.openxmlformats.org/officeDocument/2006/relationships/audio" Target="../media/audio1.wav"/></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audio" Target="../media/audio2.wav"/></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audio" Target="../media/audio3.wav"/><Relationship Id="rId2" Type="http://schemas.openxmlformats.org/officeDocument/2006/relationships/audio" Target="../media/audio3.wav"/><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audio" Target="../media/audio4.wav"/><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audio" Target="../media/audio4.wav"/><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0085" y="-20457"/>
            <a:ext cx="2671769" cy="1688308"/>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7" name="TextBox 17"/>
          <p:cNvSpPr txBox="1"/>
          <p:nvPr/>
        </p:nvSpPr>
        <p:spPr>
          <a:xfrm>
            <a:off x="2643067" y="2247900"/>
            <a:ext cx="7978148" cy="5171544"/>
          </a:xfrm>
          <a:prstGeom prst="rect">
            <a:avLst/>
          </a:prstGeom>
          <a:ln w="28575">
            <a:noFill/>
          </a:ln>
        </p:spPr>
        <p:txBody>
          <a:bodyPr lIns="0" tIns="0" rIns="0" bIns="0" rtlCol="0" anchor="ctr">
            <a:spAutoFit/>
            <a:scene3d>
              <a:camera prst="perspectiveHeroicExtremeRightFacing"/>
              <a:lightRig rig="threePt" dir="t"/>
            </a:scene3d>
            <a:sp3d extrusionH="57150">
              <a:bevelT w="69850" h="69850" prst="divot"/>
            </a:sp3d>
          </a:bodyPr>
          <a:lstStyle/>
          <a:p>
            <a:pPr algn="ctr">
              <a:lnSpc>
                <a:spcPts val="13799"/>
              </a:lnSpc>
            </a:pPr>
            <a:r>
              <a:rPr lang="en-US" sz="9600" dirty="0">
                <a:ln w="0">
                  <a:solidFill>
                    <a:schemeClr val="tx1"/>
                  </a:solidFill>
                </a:ln>
                <a:solidFill>
                  <a:srgbClr val="002060"/>
                </a:solidFill>
                <a:effectLst>
                  <a:reflection blurRad="6350" stA="53000" endA="300" endPos="35500" dir="5400000" sy="-90000" algn="bl" rotWithShape="0"/>
                </a:effectLst>
                <a:latin typeface="TT Hoves Bold"/>
              </a:rPr>
              <a:t>Welcome to My Presentation</a:t>
            </a:r>
          </a:p>
        </p:txBody>
      </p:sp>
      <p:pic>
        <p:nvPicPr>
          <p:cNvPr id="15" name="Picture 14">
            <a:extLst>
              <a:ext uri="{FF2B5EF4-FFF2-40B4-BE49-F238E27FC236}">
                <a16:creationId xmlns:a16="http://schemas.microsoft.com/office/drawing/2014/main" id="{3662415D-71D8-4BD1-9FE7-814F3B8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3500" y="276225"/>
            <a:ext cx="6489700" cy="4867275"/>
          </a:xfrm>
          <a:prstGeom prst="rect">
            <a:avLst/>
          </a:prstGeom>
          <a:ln>
            <a:noFill/>
          </a:ln>
          <a:effectLst>
            <a:softEdge rad="112500"/>
          </a:effectLst>
        </p:spPr>
      </p:pic>
    </p:spTree>
    <p:extLst>
      <p:ext uri="{BB962C8B-B14F-4D97-AF65-F5344CB8AC3E}">
        <p14:creationId xmlns:p14="http://schemas.microsoft.com/office/powerpoint/2010/main" val="13841789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4554200" cy="2423008"/>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762000" y="2992952"/>
            <a:ext cx="6977744" cy="5016758"/>
          </a:xfrm>
          <a:prstGeom prst="rect">
            <a:avLst/>
          </a:prstGeom>
          <a:gradFill flip="none" rotWithShape="1">
            <a:gsLst>
              <a:gs pos="0">
                <a:srgbClr val="E8495D">
                  <a:tint val="66000"/>
                  <a:satMod val="160000"/>
                </a:srgbClr>
              </a:gs>
              <a:gs pos="50000">
                <a:srgbClr val="E8495D">
                  <a:tint val="44500"/>
                  <a:satMod val="160000"/>
                </a:srgbClr>
              </a:gs>
              <a:gs pos="100000">
                <a:srgbClr val="E8495D">
                  <a:tint val="23500"/>
                  <a:satMod val="160000"/>
                </a:srgbClr>
              </a:gs>
            </a:gsLst>
            <a:lin ang="2700000" scaled="1"/>
            <a:tileRect/>
          </a:gradFill>
          <a:effectLst>
            <a:outerShdw blurRad="76200" dir="18900000" sy="23000" kx="-1200000" algn="bl" rotWithShape="0">
              <a:prstClr val="black">
                <a:alpha val="20000"/>
              </a:prstClr>
            </a:outerShdw>
          </a:effectLst>
        </p:spPr>
        <p:txBody>
          <a:bodyPr wrap="square" rtlCol="0">
            <a:spAutoFit/>
          </a:bodyPr>
          <a:lstStyle/>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university provides facilities for football, cricket, volleyball, table tennis etc. The students play tennis, badminton and other games as well. The students arrange debate, cultural show etc. The annual sports events are arranged at University Playground.</a:t>
            </a:r>
          </a:p>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748145" y="890075"/>
            <a:ext cx="9217864" cy="13560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7200" b="1" dirty="0">
                <a:solidFill>
                  <a:schemeClr val="bg1"/>
                </a:solidFill>
                <a:effectLst>
                  <a:outerShdw blurRad="38100" dist="38100" dir="2700000" algn="tl">
                    <a:srgbClr val="000000">
                      <a:alpha val="43137"/>
                    </a:srgbClr>
                  </a:outerShdw>
                </a:effectLst>
                <a:latin typeface="Poor Richard" panose="02080502050505020702" pitchFamily="18" charset="0"/>
              </a:rPr>
              <a:t>Sports and entertainment</a:t>
            </a:r>
          </a:p>
        </p:txBody>
      </p:sp>
      <p:pic>
        <p:nvPicPr>
          <p:cNvPr id="3" name="Picture 2">
            <a:extLst>
              <a:ext uri="{FF2B5EF4-FFF2-40B4-BE49-F238E27FC236}">
                <a16:creationId xmlns:a16="http://schemas.microsoft.com/office/drawing/2014/main" id="{3B4A9084-6EA1-45B3-8137-51F20838787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63400" y="7132402"/>
            <a:ext cx="3149657" cy="2202098"/>
          </a:xfrm>
          <a:prstGeom prst="rect">
            <a:avLst/>
          </a:prstGeom>
        </p:spPr>
      </p:pic>
      <p:pic>
        <p:nvPicPr>
          <p:cNvPr id="8" name="Picture 7">
            <a:extLst>
              <a:ext uri="{FF2B5EF4-FFF2-40B4-BE49-F238E27FC236}">
                <a16:creationId xmlns:a16="http://schemas.microsoft.com/office/drawing/2014/main" id="{A1D7D3B9-925E-47C0-98DE-6C915D7E99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40227" y="2353870"/>
            <a:ext cx="3052373" cy="2180030"/>
          </a:xfrm>
          <a:prstGeom prst="rect">
            <a:avLst/>
          </a:prstGeom>
        </p:spPr>
      </p:pic>
      <p:pic>
        <p:nvPicPr>
          <p:cNvPr id="16" name="Picture 15">
            <a:extLst>
              <a:ext uri="{FF2B5EF4-FFF2-40B4-BE49-F238E27FC236}">
                <a16:creationId xmlns:a16="http://schemas.microsoft.com/office/drawing/2014/main" id="{F1664257-3781-4ABD-AB28-AB88C840555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30281" y="4780885"/>
            <a:ext cx="2929119" cy="2191415"/>
          </a:xfrm>
          <a:prstGeom prst="rect">
            <a:avLst/>
          </a:prstGeom>
        </p:spPr>
      </p:pic>
      <p:pic>
        <p:nvPicPr>
          <p:cNvPr id="18" name="Picture 17">
            <a:extLst>
              <a:ext uri="{FF2B5EF4-FFF2-40B4-BE49-F238E27FC236}">
                <a16:creationId xmlns:a16="http://schemas.microsoft.com/office/drawing/2014/main" id="{A74B3A83-B85C-447E-A6CD-1214C70E8BB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82200" y="2277670"/>
            <a:ext cx="3126536" cy="2180030"/>
          </a:xfrm>
          <a:prstGeom prst="rect">
            <a:avLst/>
          </a:prstGeom>
        </p:spPr>
      </p:pic>
      <p:pic>
        <p:nvPicPr>
          <p:cNvPr id="22" name="Picture 21">
            <a:extLst>
              <a:ext uri="{FF2B5EF4-FFF2-40B4-BE49-F238E27FC236}">
                <a16:creationId xmlns:a16="http://schemas.microsoft.com/office/drawing/2014/main" id="{F355B381-02F4-46F4-A61B-B30B66E541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9264" y="4575091"/>
            <a:ext cx="3126536" cy="2244809"/>
          </a:xfrm>
          <a:prstGeom prst="rect">
            <a:avLst/>
          </a:prstGeom>
        </p:spPr>
      </p:pic>
      <p:grpSp>
        <p:nvGrpSpPr>
          <p:cNvPr id="10" name="Group 9">
            <a:extLst>
              <a:ext uri="{FF2B5EF4-FFF2-40B4-BE49-F238E27FC236}">
                <a16:creationId xmlns:a16="http://schemas.microsoft.com/office/drawing/2014/main" id="{15B7F5C1-607E-4CBA-8F99-905B20DDA2B8}"/>
              </a:ext>
            </a:extLst>
          </p:cNvPr>
          <p:cNvGrpSpPr/>
          <p:nvPr/>
        </p:nvGrpSpPr>
        <p:grpSpPr>
          <a:xfrm>
            <a:off x="12158481" y="4431962"/>
            <a:ext cx="2929119" cy="2692738"/>
            <a:chOff x="7688918" y="3072577"/>
            <a:chExt cx="4191001" cy="3137723"/>
          </a:xfrm>
        </p:grpSpPr>
        <p:grpSp>
          <p:nvGrpSpPr>
            <p:cNvPr id="11" name="Group 7">
              <a:extLst>
                <a:ext uri="{FF2B5EF4-FFF2-40B4-BE49-F238E27FC236}">
                  <a16:creationId xmlns:a16="http://schemas.microsoft.com/office/drawing/2014/main" id="{E286878D-52F2-4A6B-8203-B414D8769DF1}"/>
                </a:ext>
              </a:extLst>
            </p:cNvPr>
            <p:cNvGrpSpPr/>
            <p:nvPr/>
          </p:nvGrpSpPr>
          <p:grpSpPr>
            <a:xfrm>
              <a:off x="7788304" y="3072577"/>
              <a:ext cx="3987433" cy="3137723"/>
              <a:chOff x="0" y="0"/>
              <a:chExt cx="1298489" cy="1021785"/>
            </a:xfrm>
          </p:grpSpPr>
          <p:sp>
            <p:nvSpPr>
              <p:cNvPr id="14" name="Freeform 8">
                <a:extLst>
                  <a:ext uri="{FF2B5EF4-FFF2-40B4-BE49-F238E27FC236}">
                    <a16:creationId xmlns:a16="http://schemas.microsoft.com/office/drawing/2014/main" id="{E6FE1DE9-1FFC-4CD8-851D-A1C9C4B8CB33}"/>
                  </a:ext>
                </a:extLst>
              </p:cNvPr>
              <p:cNvSpPr/>
              <p:nvPr/>
            </p:nvSpPr>
            <p:spPr>
              <a:xfrm>
                <a:off x="0" y="0"/>
                <a:ext cx="1298489" cy="1021785"/>
              </a:xfrm>
              <a:custGeom>
                <a:avLst/>
                <a:gdLst/>
                <a:ahLst/>
                <a:cxnLst/>
                <a:rect l="l" t="t" r="r" b="b"/>
                <a:pathLst>
                  <a:path w="1298489" h="1021785">
                    <a:moveTo>
                      <a:pt x="649245" y="0"/>
                    </a:moveTo>
                    <a:lnTo>
                      <a:pt x="1298489" y="203200"/>
                    </a:lnTo>
                    <a:lnTo>
                      <a:pt x="1298489" y="818585"/>
                    </a:lnTo>
                    <a:lnTo>
                      <a:pt x="649245" y="1021785"/>
                    </a:lnTo>
                    <a:lnTo>
                      <a:pt x="0" y="818585"/>
                    </a:lnTo>
                    <a:lnTo>
                      <a:pt x="0" y="203200"/>
                    </a:lnTo>
                    <a:lnTo>
                      <a:pt x="649245" y="0"/>
                    </a:lnTo>
                    <a:close/>
                  </a:path>
                </a:pathLst>
              </a:custGeom>
              <a:solidFill>
                <a:srgbClr val="A20E20"/>
              </a:solidFill>
            </p:spPr>
            <p:txBody>
              <a:bodyPr/>
              <a:lstStyle/>
              <a:p>
                <a:endParaRPr lang="en-US"/>
              </a:p>
            </p:txBody>
          </p:sp>
          <p:sp>
            <p:nvSpPr>
              <p:cNvPr id="15" name="TextBox 9">
                <a:extLst>
                  <a:ext uri="{FF2B5EF4-FFF2-40B4-BE49-F238E27FC236}">
                    <a16:creationId xmlns:a16="http://schemas.microsoft.com/office/drawing/2014/main" id="{7C091AB5-D00C-4A4B-BBD6-7D160F53D289}"/>
                  </a:ext>
                </a:extLst>
              </p:cNvPr>
              <p:cNvSpPr txBox="1"/>
              <p:nvPr/>
            </p:nvSpPr>
            <p:spPr>
              <a:xfrm>
                <a:off x="0" y="111125"/>
                <a:ext cx="1298489" cy="770960"/>
              </a:xfrm>
              <a:prstGeom prst="rect">
                <a:avLst/>
              </a:prstGeom>
            </p:spPr>
            <p:txBody>
              <a:bodyPr lIns="40519" tIns="40519" rIns="40519" bIns="40519" rtlCol="0" anchor="ctr"/>
              <a:lstStyle/>
              <a:p>
                <a:pPr algn="ctr">
                  <a:lnSpc>
                    <a:spcPts val="1674"/>
                  </a:lnSpc>
                </a:pPr>
                <a:endParaRPr/>
              </a:p>
            </p:txBody>
          </p:sp>
        </p:grpSp>
        <p:sp>
          <p:nvSpPr>
            <p:cNvPr id="12" name="Title 1">
              <a:extLst>
                <a:ext uri="{FF2B5EF4-FFF2-40B4-BE49-F238E27FC236}">
                  <a16:creationId xmlns:a16="http://schemas.microsoft.com/office/drawing/2014/main" id="{AAAB5FC1-B79D-4B68-B8AC-AF26F5084133}"/>
                </a:ext>
              </a:extLst>
            </p:cNvPr>
            <p:cNvSpPr txBox="1">
              <a:spLocks/>
            </p:cNvSpPr>
            <p:nvPr/>
          </p:nvSpPr>
          <p:spPr>
            <a:xfrm>
              <a:off x="7688918" y="3906175"/>
              <a:ext cx="4191001" cy="92742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a:solidFill>
                    <a:schemeClr val="bg1"/>
                  </a:solidFill>
                  <a:effectLst>
                    <a:outerShdw blurRad="38100" dist="38100" dir="2700000" algn="tl">
                      <a:srgbClr val="000000">
                        <a:alpha val="43137"/>
                      </a:srgbClr>
                    </a:outerShdw>
                  </a:effectLst>
                  <a:latin typeface="Poor Richard" panose="02080502050505020702" pitchFamily="18" charset="0"/>
                </a:rPr>
                <a:t>Sports</a:t>
              </a:r>
            </a:p>
          </p:txBody>
        </p:sp>
      </p:grpSp>
    </p:spTree>
    <p:extLst>
      <p:ext uri="{BB962C8B-B14F-4D97-AF65-F5344CB8AC3E}">
        <p14:creationId xmlns:p14="http://schemas.microsoft.com/office/powerpoint/2010/main" val="32357532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80">
                                          <p:stCondLst>
                                            <p:cond delay="0"/>
                                          </p:stCondLst>
                                        </p:cTn>
                                        <p:tgtEl>
                                          <p:spTgt spid="13"/>
                                        </p:tgtEl>
                                      </p:cBhvr>
                                    </p:animEffect>
                                    <p:anim calcmode="lin" valueType="num">
                                      <p:cBhvr>
                                        <p:cTn id="8"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13" dur="26">
                                          <p:stCondLst>
                                            <p:cond delay="650"/>
                                          </p:stCondLst>
                                        </p:cTn>
                                        <p:tgtEl>
                                          <p:spTgt spid="13"/>
                                        </p:tgtEl>
                                      </p:cBhvr>
                                      <p:to x="100000" y="60000"/>
                                    </p:animScale>
                                    <p:animScale>
                                      <p:cBhvr>
                                        <p:cTn id="14" dur="166" decel="50000">
                                          <p:stCondLst>
                                            <p:cond delay="676"/>
                                          </p:stCondLst>
                                        </p:cTn>
                                        <p:tgtEl>
                                          <p:spTgt spid="13"/>
                                        </p:tgtEl>
                                      </p:cBhvr>
                                      <p:to x="100000" y="100000"/>
                                    </p:animScale>
                                    <p:animScale>
                                      <p:cBhvr>
                                        <p:cTn id="15" dur="26">
                                          <p:stCondLst>
                                            <p:cond delay="1312"/>
                                          </p:stCondLst>
                                        </p:cTn>
                                        <p:tgtEl>
                                          <p:spTgt spid="13"/>
                                        </p:tgtEl>
                                      </p:cBhvr>
                                      <p:to x="100000" y="80000"/>
                                    </p:animScale>
                                    <p:animScale>
                                      <p:cBhvr>
                                        <p:cTn id="16" dur="166" decel="50000">
                                          <p:stCondLst>
                                            <p:cond delay="1338"/>
                                          </p:stCondLst>
                                        </p:cTn>
                                        <p:tgtEl>
                                          <p:spTgt spid="13"/>
                                        </p:tgtEl>
                                      </p:cBhvr>
                                      <p:to x="100000" y="100000"/>
                                    </p:animScale>
                                    <p:animScale>
                                      <p:cBhvr>
                                        <p:cTn id="17" dur="26">
                                          <p:stCondLst>
                                            <p:cond delay="1642"/>
                                          </p:stCondLst>
                                        </p:cTn>
                                        <p:tgtEl>
                                          <p:spTgt spid="13"/>
                                        </p:tgtEl>
                                      </p:cBhvr>
                                      <p:to x="100000" y="90000"/>
                                    </p:animScale>
                                    <p:animScale>
                                      <p:cBhvr>
                                        <p:cTn id="18" dur="166" decel="50000">
                                          <p:stCondLst>
                                            <p:cond delay="1668"/>
                                          </p:stCondLst>
                                        </p:cTn>
                                        <p:tgtEl>
                                          <p:spTgt spid="13"/>
                                        </p:tgtEl>
                                      </p:cBhvr>
                                      <p:to x="100000" y="100000"/>
                                    </p:animScale>
                                    <p:animScale>
                                      <p:cBhvr>
                                        <p:cTn id="19" dur="26">
                                          <p:stCondLst>
                                            <p:cond delay="1808"/>
                                          </p:stCondLst>
                                        </p:cTn>
                                        <p:tgtEl>
                                          <p:spTgt spid="13"/>
                                        </p:tgtEl>
                                      </p:cBhvr>
                                      <p:to x="100000" y="95000"/>
                                    </p:animScale>
                                    <p:animScale>
                                      <p:cBhvr>
                                        <p:cTn id="20" dur="166" decel="50000">
                                          <p:stCondLst>
                                            <p:cond delay="1834"/>
                                          </p:stCondLst>
                                        </p:cTn>
                                        <p:tgtEl>
                                          <p:spTgt spid="13"/>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wipe(down)">
                                      <p:cBhvr>
                                        <p:cTn id="23" dur="580">
                                          <p:stCondLst>
                                            <p:cond delay="0"/>
                                          </p:stCondLst>
                                        </p:cTn>
                                        <p:tgtEl>
                                          <p:spTgt spid="48"/>
                                        </p:tgtEl>
                                      </p:cBhvr>
                                    </p:animEffect>
                                    <p:anim calcmode="lin" valueType="num">
                                      <p:cBhvr>
                                        <p:cTn id="24" dur="1822"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8"/>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8"/>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8"/>
                                        </p:tgtEl>
                                        <p:attrNameLst>
                                          <p:attrName>ppt_y</p:attrName>
                                        </p:attrNameLst>
                                      </p:cBhvr>
                                      <p:tavLst>
                                        <p:tav tm="0" fmla="#ppt_y-sin(pi*$)/81">
                                          <p:val>
                                            <p:fltVal val="0"/>
                                          </p:val>
                                        </p:tav>
                                        <p:tav tm="100000">
                                          <p:val>
                                            <p:fltVal val="1"/>
                                          </p:val>
                                        </p:tav>
                                      </p:tavLst>
                                    </p:anim>
                                    <p:animScale>
                                      <p:cBhvr>
                                        <p:cTn id="29" dur="26">
                                          <p:stCondLst>
                                            <p:cond delay="650"/>
                                          </p:stCondLst>
                                        </p:cTn>
                                        <p:tgtEl>
                                          <p:spTgt spid="48"/>
                                        </p:tgtEl>
                                      </p:cBhvr>
                                      <p:to x="100000" y="60000"/>
                                    </p:animScale>
                                    <p:animScale>
                                      <p:cBhvr>
                                        <p:cTn id="30" dur="166" decel="50000">
                                          <p:stCondLst>
                                            <p:cond delay="676"/>
                                          </p:stCondLst>
                                        </p:cTn>
                                        <p:tgtEl>
                                          <p:spTgt spid="48"/>
                                        </p:tgtEl>
                                      </p:cBhvr>
                                      <p:to x="100000" y="100000"/>
                                    </p:animScale>
                                    <p:animScale>
                                      <p:cBhvr>
                                        <p:cTn id="31" dur="26">
                                          <p:stCondLst>
                                            <p:cond delay="1312"/>
                                          </p:stCondLst>
                                        </p:cTn>
                                        <p:tgtEl>
                                          <p:spTgt spid="48"/>
                                        </p:tgtEl>
                                      </p:cBhvr>
                                      <p:to x="100000" y="80000"/>
                                    </p:animScale>
                                    <p:animScale>
                                      <p:cBhvr>
                                        <p:cTn id="32" dur="166" decel="50000">
                                          <p:stCondLst>
                                            <p:cond delay="1338"/>
                                          </p:stCondLst>
                                        </p:cTn>
                                        <p:tgtEl>
                                          <p:spTgt spid="48"/>
                                        </p:tgtEl>
                                      </p:cBhvr>
                                      <p:to x="100000" y="100000"/>
                                    </p:animScale>
                                    <p:animScale>
                                      <p:cBhvr>
                                        <p:cTn id="33" dur="26">
                                          <p:stCondLst>
                                            <p:cond delay="1642"/>
                                          </p:stCondLst>
                                        </p:cTn>
                                        <p:tgtEl>
                                          <p:spTgt spid="48"/>
                                        </p:tgtEl>
                                      </p:cBhvr>
                                      <p:to x="100000" y="90000"/>
                                    </p:animScale>
                                    <p:animScale>
                                      <p:cBhvr>
                                        <p:cTn id="34" dur="166" decel="50000">
                                          <p:stCondLst>
                                            <p:cond delay="1668"/>
                                          </p:stCondLst>
                                        </p:cTn>
                                        <p:tgtEl>
                                          <p:spTgt spid="48"/>
                                        </p:tgtEl>
                                      </p:cBhvr>
                                      <p:to x="100000" y="100000"/>
                                    </p:animScale>
                                    <p:animScale>
                                      <p:cBhvr>
                                        <p:cTn id="35" dur="26">
                                          <p:stCondLst>
                                            <p:cond delay="1808"/>
                                          </p:stCondLst>
                                        </p:cTn>
                                        <p:tgtEl>
                                          <p:spTgt spid="48"/>
                                        </p:tgtEl>
                                      </p:cBhvr>
                                      <p:to x="100000" y="95000"/>
                                    </p:animScale>
                                    <p:animScale>
                                      <p:cBhvr>
                                        <p:cTn id="36" dur="166" decel="50000">
                                          <p:stCondLst>
                                            <p:cond delay="1834"/>
                                          </p:stCondLst>
                                        </p:cTn>
                                        <p:tgtEl>
                                          <p:spTgt spid="48"/>
                                        </p:tgtEl>
                                      </p:cBhvr>
                                      <p:to x="100000" y="100000"/>
                                    </p:animScale>
                                  </p:childTnLst>
                                </p:cTn>
                              </p:par>
                            </p:childTnLst>
                          </p:cTn>
                        </p:par>
                      </p:childTnLst>
                    </p:cTn>
                  </p:par>
                  <p:par>
                    <p:cTn id="37" fill="hold">
                      <p:stCondLst>
                        <p:cond delay="indefinite"/>
                      </p:stCondLst>
                      <p:childTnLst>
                        <p:par>
                          <p:cTn id="38" fill="hold">
                            <p:stCondLst>
                              <p:cond delay="0"/>
                            </p:stCondLst>
                            <p:childTnLst>
                              <p:par>
                                <p:cTn id="39" presetID="16" presetClass="entr" presetSubtype="21"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barn(inVertical)">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par>
                                <p:cTn id="47" presetID="22" presetClass="entr" presetSubtype="4"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500"/>
                                        <p:tgtEl>
                                          <p:spTgt spid="22"/>
                                        </p:tgtEl>
                                      </p:cBhvr>
                                    </p:animEffect>
                                  </p:childTnLst>
                                </p:cTn>
                              </p:par>
                              <p:par>
                                <p:cTn id="50" presetID="22" presetClass="entr" presetSubtype="4"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down)">
                                      <p:cBhvr>
                                        <p:cTn id="52" dur="500"/>
                                        <p:tgtEl>
                                          <p:spTgt spid="3"/>
                                        </p:tgtEl>
                                      </p:cBhvr>
                                    </p:animEffect>
                                  </p:childTnLst>
                                </p:cTn>
                              </p:par>
                              <p:par>
                                <p:cTn id="53" presetID="2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wipe(down)">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870856" y="3415248"/>
            <a:ext cx="6977744" cy="3785652"/>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5400000" scaled="1"/>
            <a:tileRect/>
          </a:gradFill>
          <a:effectLst>
            <a:outerShdw blurRad="76200" dir="13500000" sy="23000" kx="1200000" algn="br" rotWithShape="0">
              <a:prstClr val="black">
                <a:alpha val="20000"/>
              </a:prstClr>
            </a:outerShdw>
          </a:effectLst>
        </p:spPr>
        <p:txBody>
          <a:bodyPr wrap="square" rtlCol="0">
            <a:spAutoFit/>
          </a:bodyPr>
          <a:lstStyle/>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library has more than 20,000 books and hundreds of journals and periodicals in its collection. Approximately 150 students can use these facilities at a time.</a:t>
            </a:r>
          </a:p>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1219200" y="723900"/>
            <a:ext cx="5022671" cy="13560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Library</a:t>
            </a:r>
          </a:p>
        </p:txBody>
      </p:sp>
      <p:pic>
        <p:nvPicPr>
          <p:cNvPr id="3" name="Picture 2">
            <a:extLst>
              <a:ext uri="{FF2B5EF4-FFF2-40B4-BE49-F238E27FC236}">
                <a16:creationId xmlns:a16="http://schemas.microsoft.com/office/drawing/2014/main" id="{ED6D6011-9378-48A6-8E6C-45B7B02F4D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59743" y="1886402"/>
            <a:ext cx="6172200" cy="4629150"/>
          </a:xfrm>
          <a:prstGeom prst="cube">
            <a:avLst/>
          </a:prstGeom>
        </p:spPr>
      </p:pic>
    </p:spTree>
    <p:extLst>
      <p:ext uri="{BB962C8B-B14F-4D97-AF65-F5344CB8AC3E}">
        <p14:creationId xmlns:p14="http://schemas.microsoft.com/office/powerpoint/2010/main" val="130115497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8"/>
                                        </p:tgtEl>
                                        <p:attrNameLst>
                                          <p:attrName>style.visibility</p:attrName>
                                        </p:attrNameLst>
                                      </p:cBhvr>
                                      <p:to>
                                        <p:strVal val="visible"/>
                                      </p:to>
                                    </p:set>
                                    <p:anim calcmode="lin" valueType="num">
                                      <p:cBhvr>
                                        <p:cTn id="12" dur="500" fill="hold"/>
                                        <p:tgtEl>
                                          <p:spTgt spid="48"/>
                                        </p:tgtEl>
                                        <p:attrNameLst>
                                          <p:attrName>ppt_w</p:attrName>
                                        </p:attrNameLst>
                                      </p:cBhvr>
                                      <p:tavLst>
                                        <p:tav tm="0">
                                          <p:val>
                                            <p:fltVal val="0"/>
                                          </p:val>
                                        </p:tav>
                                        <p:tav tm="100000">
                                          <p:val>
                                            <p:strVal val="#ppt_w"/>
                                          </p:val>
                                        </p:tav>
                                      </p:tavLst>
                                    </p:anim>
                                    <p:anim calcmode="lin" valueType="num">
                                      <p:cBhvr>
                                        <p:cTn id="13" dur="500" fill="hold"/>
                                        <p:tgtEl>
                                          <p:spTgt spid="48"/>
                                        </p:tgtEl>
                                        <p:attrNameLst>
                                          <p:attrName>ppt_h</p:attrName>
                                        </p:attrNameLst>
                                      </p:cBhvr>
                                      <p:tavLst>
                                        <p:tav tm="0">
                                          <p:val>
                                            <p:fltVal val="0"/>
                                          </p:val>
                                        </p:tav>
                                        <p:tav tm="100000">
                                          <p:val>
                                            <p:strVal val="#ppt_h"/>
                                          </p:val>
                                        </p:tav>
                                      </p:tavLst>
                                    </p:anim>
                                    <p:animEffect transition="in" filter="fade">
                                      <p:cBhvr>
                                        <p:cTn id="14" dur="500"/>
                                        <p:tgtEl>
                                          <p:spTgt spid="48"/>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80">
                                          <p:stCondLst>
                                            <p:cond delay="0"/>
                                          </p:stCondLst>
                                        </p:cTn>
                                        <p:tgtEl>
                                          <p:spTgt spid="3"/>
                                        </p:tgtEl>
                                      </p:cBhvr>
                                    </p:animEffect>
                                    <p:anim calcmode="lin" valueType="num">
                                      <p:cBhvr>
                                        <p:cTn id="20"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5" dur="26">
                                          <p:stCondLst>
                                            <p:cond delay="650"/>
                                          </p:stCondLst>
                                        </p:cTn>
                                        <p:tgtEl>
                                          <p:spTgt spid="3"/>
                                        </p:tgtEl>
                                      </p:cBhvr>
                                      <p:to x="100000" y="60000"/>
                                    </p:animScale>
                                    <p:animScale>
                                      <p:cBhvr>
                                        <p:cTn id="26" dur="166" decel="50000">
                                          <p:stCondLst>
                                            <p:cond delay="676"/>
                                          </p:stCondLst>
                                        </p:cTn>
                                        <p:tgtEl>
                                          <p:spTgt spid="3"/>
                                        </p:tgtEl>
                                      </p:cBhvr>
                                      <p:to x="100000" y="100000"/>
                                    </p:animScale>
                                    <p:animScale>
                                      <p:cBhvr>
                                        <p:cTn id="27" dur="26">
                                          <p:stCondLst>
                                            <p:cond delay="1312"/>
                                          </p:stCondLst>
                                        </p:cTn>
                                        <p:tgtEl>
                                          <p:spTgt spid="3"/>
                                        </p:tgtEl>
                                      </p:cBhvr>
                                      <p:to x="100000" y="80000"/>
                                    </p:animScale>
                                    <p:animScale>
                                      <p:cBhvr>
                                        <p:cTn id="28" dur="166" decel="50000">
                                          <p:stCondLst>
                                            <p:cond delay="1338"/>
                                          </p:stCondLst>
                                        </p:cTn>
                                        <p:tgtEl>
                                          <p:spTgt spid="3"/>
                                        </p:tgtEl>
                                      </p:cBhvr>
                                      <p:to x="100000" y="100000"/>
                                    </p:animScale>
                                    <p:animScale>
                                      <p:cBhvr>
                                        <p:cTn id="29" dur="26">
                                          <p:stCondLst>
                                            <p:cond delay="1642"/>
                                          </p:stCondLst>
                                        </p:cTn>
                                        <p:tgtEl>
                                          <p:spTgt spid="3"/>
                                        </p:tgtEl>
                                      </p:cBhvr>
                                      <p:to x="100000" y="90000"/>
                                    </p:animScale>
                                    <p:animScale>
                                      <p:cBhvr>
                                        <p:cTn id="30" dur="166" decel="50000">
                                          <p:stCondLst>
                                            <p:cond delay="1668"/>
                                          </p:stCondLst>
                                        </p:cTn>
                                        <p:tgtEl>
                                          <p:spTgt spid="3"/>
                                        </p:tgtEl>
                                      </p:cBhvr>
                                      <p:to x="100000" y="100000"/>
                                    </p:animScale>
                                    <p:animScale>
                                      <p:cBhvr>
                                        <p:cTn id="31" dur="26">
                                          <p:stCondLst>
                                            <p:cond delay="1808"/>
                                          </p:stCondLst>
                                        </p:cTn>
                                        <p:tgtEl>
                                          <p:spTgt spid="3"/>
                                        </p:tgtEl>
                                      </p:cBhvr>
                                      <p:to x="100000" y="95000"/>
                                    </p:animScale>
                                    <p:animScale>
                                      <p:cBhvr>
                                        <p:cTn id="32"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762000" y="2705100"/>
            <a:ext cx="8382000" cy="5232202"/>
          </a:xfrm>
          <a:prstGeom prst="rect">
            <a:avLst/>
          </a:prstGeom>
          <a:noFill/>
        </p:spPr>
        <p:txBody>
          <a:bodyPr wrap="square" rtlCol="0">
            <a:spAutoFit/>
          </a:bodyPr>
          <a:lstStyle/>
          <a:p>
            <a:pPr algn="just"/>
            <a:r>
              <a:rPr lang="en-US" sz="48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There are four dormitories for students</a:t>
            </a:r>
          </a:p>
          <a:p>
            <a:pPr algn="just"/>
            <a:endParaRPr lang="en-US" sz="6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marL="571500" indent="-571500" algn="just">
              <a:buFont typeface="Wingdings" panose="05000000000000000000" pitchFamily="2" charset="2"/>
              <a:buChar char="q"/>
            </a:pPr>
            <a:r>
              <a:rPr lang="en-US" sz="4000" b="1"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Boy's halls</a:t>
            </a:r>
          </a:p>
          <a:p>
            <a:pPr marL="571500" indent="-571500" algn="just">
              <a:buFont typeface="Wingdings" panose="05000000000000000000" pitchFamily="2" charset="2"/>
              <a:buChar char="q"/>
            </a:pPr>
            <a:endParaRPr lang="en-US" sz="40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40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p>
          <a:p>
            <a:pPr algn="just"/>
            <a:r>
              <a:rPr lang="en-US" sz="40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p>
          <a:p>
            <a:pPr algn="just"/>
            <a:endParaRPr lang="en-US" sz="36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marL="571500" indent="-571500" algn="just">
              <a:buFont typeface="Wingdings" panose="05000000000000000000" pitchFamily="2" charset="2"/>
              <a:buChar char="q"/>
            </a:pPr>
            <a:r>
              <a:rPr lang="en-US" sz="4000" b="1"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Girl's halls</a:t>
            </a:r>
          </a:p>
          <a:p>
            <a:pPr algn="just"/>
            <a:r>
              <a:rPr lang="en-US" sz="4000"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609600" y="684628"/>
            <a:ext cx="8139148" cy="1447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Halls of Residence</a:t>
            </a:r>
          </a:p>
        </p:txBody>
      </p:sp>
      <p:graphicFrame>
        <p:nvGraphicFramePr>
          <p:cNvPr id="3" name="Table 2">
            <a:extLst>
              <a:ext uri="{FF2B5EF4-FFF2-40B4-BE49-F238E27FC236}">
                <a16:creationId xmlns:a16="http://schemas.microsoft.com/office/drawing/2014/main" id="{ECD9DD28-C90E-49C1-8AD7-91EDDB1E404A}"/>
              </a:ext>
            </a:extLst>
          </p:cNvPr>
          <p:cNvGraphicFramePr>
            <a:graphicFrameLocks noGrp="1"/>
          </p:cNvGraphicFramePr>
          <p:nvPr>
            <p:extLst>
              <p:ext uri="{D42A27DB-BD31-4B8C-83A1-F6EECF244321}">
                <p14:modId xmlns:p14="http://schemas.microsoft.com/office/powerpoint/2010/main" val="2479726602"/>
              </p:ext>
            </p:extLst>
          </p:nvPr>
        </p:nvGraphicFramePr>
        <p:xfrm>
          <a:off x="914400" y="4244340"/>
          <a:ext cx="10744200" cy="1737360"/>
        </p:xfrm>
        <a:graphic>
          <a:graphicData uri="http://schemas.openxmlformats.org/drawingml/2006/table">
            <a:tbl>
              <a:tblPr firstRow="1" bandRow="1">
                <a:tableStyleId>{5940675A-B579-460E-94D1-54222C63F5DA}</a:tableStyleId>
              </a:tblPr>
              <a:tblGrid>
                <a:gridCol w="2438400">
                  <a:extLst>
                    <a:ext uri="{9D8B030D-6E8A-4147-A177-3AD203B41FA5}">
                      <a16:colId xmlns:a16="http://schemas.microsoft.com/office/drawing/2014/main" val="1495120285"/>
                    </a:ext>
                  </a:extLst>
                </a:gridCol>
                <a:gridCol w="1752600">
                  <a:extLst>
                    <a:ext uri="{9D8B030D-6E8A-4147-A177-3AD203B41FA5}">
                      <a16:colId xmlns:a16="http://schemas.microsoft.com/office/drawing/2014/main" val="3577409568"/>
                    </a:ext>
                  </a:extLst>
                </a:gridCol>
                <a:gridCol w="3429000">
                  <a:extLst>
                    <a:ext uri="{9D8B030D-6E8A-4147-A177-3AD203B41FA5}">
                      <a16:colId xmlns:a16="http://schemas.microsoft.com/office/drawing/2014/main" val="3454615625"/>
                    </a:ext>
                  </a:extLst>
                </a:gridCol>
                <a:gridCol w="3124200">
                  <a:extLst>
                    <a:ext uri="{9D8B030D-6E8A-4147-A177-3AD203B41FA5}">
                      <a16:colId xmlns:a16="http://schemas.microsoft.com/office/drawing/2014/main" val="1993617228"/>
                    </a:ext>
                  </a:extLst>
                </a:gridCol>
              </a:tblGrid>
              <a:tr h="370840">
                <a:tc>
                  <a:txBody>
                    <a:bodyPr/>
                    <a:lstStyle/>
                    <a:p>
                      <a:pPr marL="0" algn="ctr" defTabSz="914400" rtl="0" eaLnBrk="1" latinLnBrk="0" hangingPunct="1"/>
                      <a:r>
                        <a:rPr lang="en-US" sz="3200" b="1" kern="1200" dirty="0">
                          <a:solidFill>
                            <a:schemeClr val="tx1"/>
                          </a:solidFill>
                          <a:effectLst>
                            <a:outerShdw blurRad="38100" dist="38100" dir="2700000" algn="tl">
                              <a:srgbClr val="000000">
                                <a:alpha val="43137"/>
                              </a:srgbClr>
                            </a:outerShdw>
                          </a:effectLst>
                          <a:latin typeface="Arabic Typesetting" panose="03020402040406030203" pitchFamily="66" charset="-78"/>
                          <a:ea typeface="+mn-ea"/>
                          <a:cs typeface="Arabic Typesetting" panose="03020402040406030203" pitchFamily="66" charset="-78"/>
                        </a:rPr>
                        <a:t>Name</a:t>
                      </a:r>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Established</a:t>
                      </a:r>
                      <a:endParaRPr lang="en-US" sz="3200" b="1" dirty="0"/>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Number of accommodations</a:t>
                      </a:r>
                      <a:endParaRPr lang="en-US" sz="3200" b="1" dirty="0"/>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Note</a:t>
                      </a:r>
                      <a:endParaRPr lang="en-US" sz="3200" b="1" dirty="0"/>
                    </a:p>
                  </a:txBody>
                  <a:tcPr>
                    <a:solidFill>
                      <a:schemeClr val="accent5">
                        <a:lumMod val="60000"/>
                        <a:lumOff val="40000"/>
                      </a:schemeClr>
                    </a:solidFill>
                  </a:tcPr>
                </a:tc>
                <a:extLst>
                  <a:ext uri="{0D108BD9-81ED-4DB2-BD59-A6C34878D82A}">
                    <a16:rowId xmlns:a16="http://schemas.microsoft.com/office/drawing/2014/main" val="295882062"/>
                  </a:ext>
                </a:extLst>
              </a:tr>
              <a:tr h="370840">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Bangabandhu Hall</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2011</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500</a:t>
                      </a:r>
                      <a:endParaRPr lang="en-US" sz="3200" dirty="0"/>
                    </a:p>
                  </a:txBody>
                  <a:tcPr>
                    <a:solidFill>
                      <a:schemeClr val="accent5">
                        <a:lumMod val="60000"/>
                        <a:lumOff val="40000"/>
                      </a:schemeClr>
                    </a:solidFill>
                  </a:tcPr>
                </a:tc>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Sheikh Mujibur Rahman</a:t>
                      </a:r>
                      <a:endParaRPr lang="en-US" sz="3200" dirty="0"/>
                    </a:p>
                  </a:txBody>
                  <a:tcPr>
                    <a:solidFill>
                      <a:schemeClr val="accent5">
                        <a:lumMod val="60000"/>
                        <a:lumOff val="40000"/>
                      </a:schemeClr>
                    </a:solidFill>
                  </a:tcPr>
                </a:tc>
                <a:extLst>
                  <a:ext uri="{0D108BD9-81ED-4DB2-BD59-A6C34878D82A}">
                    <a16:rowId xmlns:a16="http://schemas.microsoft.com/office/drawing/2014/main" val="3958893874"/>
                  </a:ext>
                </a:extLst>
              </a:tr>
              <a:tr h="370840">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Sher E Bangla Hall</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2011	</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500</a:t>
                      </a:r>
                      <a:endParaRPr lang="en-US" sz="3200" dirty="0"/>
                    </a:p>
                  </a:txBody>
                  <a:tcPr>
                    <a:solidFill>
                      <a:schemeClr val="accent5">
                        <a:lumMod val="60000"/>
                        <a:lumOff val="40000"/>
                      </a:schemeClr>
                    </a:solidFill>
                  </a:tcPr>
                </a:tc>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A. K. </a:t>
                      </a:r>
                      <a:r>
                        <a:rPr lang="en-US" sz="32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Fazlul</a:t>
                      </a: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Huq</a:t>
                      </a:r>
                      <a:endParaRPr lang="en-US" sz="3200" dirty="0"/>
                    </a:p>
                  </a:txBody>
                  <a:tcPr>
                    <a:solidFill>
                      <a:schemeClr val="accent5">
                        <a:lumMod val="60000"/>
                        <a:lumOff val="40000"/>
                      </a:schemeClr>
                    </a:solidFill>
                  </a:tcPr>
                </a:tc>
                <a:extLst>
                  <a:ext uri="{0D108BD9-81ED-4DB2-BD59-A6C34878D82A}">
                    <a16:rowId xmlns:a16="http://schemas.microsoft.com/office/drawing/2014/main" val="2342611972"/>
                  </a:ext>
                </a:extLst>
              </a:tr>
            </a:tbl>
          </a:graphicData>
        </a:graphic>
      </p:graphicFrame>
      <p:graphicFrame>
        <p:nvGraphicFramePr>
          <p:cNvPr id="12" name="Table 11">
            <a:extLst>
              <a:ext uri="{FF2B5EF4-FFF2-40B4-BE49-F238E27FC236}">
                <a16:creationId xmlns:a16="http://schemas.microsoft.com/office/drawing/2014/main" id="{898890DD-CE8C-4BE7-B882-C97CCCB0730A}"/>
              </a:ext>
            </a:extLst>
          </p:cNvPr>
          <p:cNvGraphicFramePr>
            <a:graphicFrameLocks noGrp="1"/>
          </p:cNvGraphicFramePr>
          <p:nvPr>
            <p:extLst>
              <p:ext uri="{D42A27DB-BD31-4B8C-83A1-F6EECF244321}">
                <p14:modId xmlns:p14="http://schemas.microsoft.com/office/powerpoint/2010/main" val="841942404"/>
              </p:ext>
            </p:extLst>
          </p:nvPr>
        </p:nvGraphicFramePr>
        <p:xfrm>
          <a:off x="914400" y="7185660"/>
          <a:ext cx="11658600" cy="222504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495120285"/>
                    </a:ext>
                  </a:extLst>
                </a:gridCol>
                <a:gridCol w="1676400">
                  <a:extLst>
                    <a:ext uri="{9D8B030D-6E8A-4147-A177-3AD203B41FA5}">
                      <a16:colId xmlns:a16="http://schemas.microsoft.com/office/drawing/2014/main" val="3577409568"/>
                    </a:ext>
                  </a:extLst>
                </a:gridCol>
                <a:gridCol w="3505200">
                  <a:extLst>
                    <a:ext uri="{9D8B030D-6E8A-4147-A177-3AD203B41FA5}">
                      <a16:colId xmlns:a16="http://schemas.microsoft.com/office/drawing/2014/main" val="3454615625"/>
                    </a:ext>
                  </a:extLst>
                </a:gridCol>
                <a:gridCol w="3429000">
                  <a:extLst>
                    <a:ext uri="{9D8B030D-6E8A-4147-A177-3AD203B41FA5}">
                      <a16:colId xmlns:a16="http://schemas.microsoft.com/office/drawing/2014/main" val="1993617228"/>
                    </a:ext>
                  </a:extLst>
                </a:gridCol>
              </a:tblGrid>
              <a:tr h="370840">
                <a:tc>
                  <a:txBody>
                    <a:bodyPr/>
                    <a:lstStyle/>
                    <a:p>
                      <a:pPr marL="0" algn="ctr" defTabSz="914400" rtl="0" eaLnBrk="1" latinLnBrk="0" hangingPunct="1"/>
                      <a:r>
                        <a:rPr lang="en-US" sz="3200" b="1" kern="1200" dirty="0">
                          <a:solidFill>
                            <a:schemeClr val="tx1"/>
                          </a:solidFill>
                          <a:effectLst>
                            <a:outerShdw blurRad="38100" dist="38100" dir="2700000" algn="tl">
                              <a:srgbClr val="000000">
                                <a:alpha val="43137"/>
                              </a:srgbClr>
                            </a:outerShdw>
                          </a:effectLst>
                          <a:latin typeface="Arabic Typesetting" panose="03020402040406030203" pitchFamily="66" charset="-78"/>
                          <a:ea typeface="+mn-ea"/>
                          <a:cs typeface="Arabic Typesetting" panose="03020402040406030203" pitchFamily="66" charset="-78"/>
                        </a:rPr>
                        <a:t>Name</a:t>
                      </a:r>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Established</a:t>
                      </a:r>
                      <a:endParaRPr lang="en-US" sz="3200" b="1" dirty="0"/>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Number of accommodations</a:t>
                      </a:r>
                      <a:endParaRPr lang="en-US" sz="3200" b="1" dirty="0"/>
                    </a:p>
                  </a:txBody>
                  <a:tcPr>
                    <a:solidFill>
                      <a:schemeClr val="accent5">
                        <a:lumMod val="60000"/>
                        <a:lumOff val="40000"/>
                      </a:schemeClr>
                    </a:solidFill>
                  </a:tcPr>
                </a:tc>
                <a:tc>
                  <a:txBody>
                    <a:bodyPr/>
                    <a:lstStyle/>
                    <a:p>
                      <a:pPr algn="ctr"/>
                      <a:r>
                        <a:rPr lang="en-US" sz="3200" b="1"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Note</a:t>
                      </a:r>
                      <a:endParaRPr lang="en-US" sz="3200" b="1" dirty="0"/>
                    </a:p>
                  </a:txBody>
                  <a:tcPr>
                    <a:solidFill>
                      <a:schemeClr val="accent5">
                        <a:lumMod val="60000"/>
                        <a:lumOff val="40000"/>
                      </a:schemeClr>
                    </a:solidFill>
                  </a:tcPr>
                </a:tc>
                <a:extLst>
                  <a:ext uri="{0D108BD9-81ED-4DB2-BD59-A6C34878D82A}">
                    <a16:rowId xmlns:a16="http://schemas.microsoft.com/office/drawing/2014/main" val="295882062"/>
                  </a:ext>
                </a:extLst>
              </a:tr>
              <a:tr h="370840">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Sheikh Hasina Hall</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2011</a:t>
                      </a:r>
                      <a:endParaRPr lang="en-US" sz="3200" dirty="0"/>
                    </a:p>
                  </a:txBody>
                  <a:tcPr anchor="ct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500</a:t>
                      </a:r>
                      <a:endParaRPr lang="en-US" sz="3200" dirty="0"/>
                    </a:p>
                  </a:txBody>
                  <a:tcPr anchor="ctr">
                    <a:solidFill>
                      <a:schemeClr val="accent5">
                        <a:lumMod val="60000"/>
                        <a:lumOff val="40000"/>
                      </a:schemeClr>
                    </a:solidFill>
                  </a:tcPr>
                </a:tc>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Sheikh Hasina</a:t>
                      </a:r>
                      <a:endParaRPr lang="en-US" sz="3200" dirty="0"/>
                    </a:p>
                  </a:txBody>
                  <a:tcPr>
                    <a:solidFill>
                      <a:schemeClr val="accent5">
                        <a:lumMod val="60000"/>
                        <a:lumOff val="40000"/>
                      </a:schemeClr>
                    </a:solidFill>
                  </a:tcPr>
                </a:tc>
                <a:extLst>
                  <a:ext uri="{0D108BD9-81ED-4DB2-BD59-A6C34878D82A}">
                    <a16:rowId xmlns:a16="http://schemas.microsoft.com/office/drawing/2014/main" val="3958893874"/>
                  </a:ext>
                </a:extLst>
              </a:tr>
              <a:tr h="370840">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Sheikh </a:t>
                      </a:r>
                      <a:r>
                        <a:rPr lang="en-US" sz="32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Fazilatunnesa</a:t>
                      </a: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Mujib Hall</a:t>
                      </a:r>
                      <a:endParaRPr lang="en-US" sz="3200" dirty="0"/>
                    </a:p>
                  </a:txBody>
                  <a:tcP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2023	</a:t>
                      </a:r>
                      <a:endParaRPr lang="en-US" sz="3200" dirty="0"/>
                    </a:p>
                  </a:txBody>
                  <a:tcPr anchor="ctr">
                    <a:solidFill>
                      <a:schemeClr val="accent5">
                        <a:lumMod val="60000"/>
                        <a:lumOff val="40000"/>
                      </a:schemeClr>
                    </a:solidFill>
                  </a:tcPr>
                </a:tc>
                <a:tc>
                  <a:txBody>
                    <a:bodyPr/>
                    <a:lstStyle/>
                    <a:p>
                      <a:pPr algn="ct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500</a:t>
                      </a:r>
                      <a:endParaRPr lang="en-US" sz="3200" dirty="0"/>
                    </a:p>
                  </a:txBody>
                  <a:tcPr anchor="ctr">
                    <a:solidFill>
                      <a:schemeClr val="accent5">
                        <a:lumMod val="60000"/>
                        <a:lumOff val="40000"/>
                      </a:schemeClr>
                    </a:solidFill>
                  </a:tcPr>
                </a:tc>
                <a:tc>
                  <a:txBody>
                    <a:bodyPr/>
                    <a:lstStyle/>
                    <a:p>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Sheikh </a:t>
                      </a:r>
                      <a:r>
                        <a:rPr lang="en-US" sz="32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Fazilatunnesa</a:t>
                      </a:r>
                      <a:r>
                        <a:rPr lang="en-US" sz="32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Mujib</a:t>
                      </a:r>
                      <a:endParaRPr lang="en-US" sz="3200" dirty="0"/>
                    </a:p>
                  </a:txBody>
                  <a:tcPr>
                    <a:solidFill>
                      <a:schemeClr val="accent5">
                        <a:lumMod val="60000"/>
                        <a:lumOff val="40000"/>
                      </a:schemeClr>
                    </a:solidFill>
                  </a:tcPr>
                </a:tc>
                <a:extLst>
                  <a:ext uri="{0D108BD9-81ED-4DB2-BD59-A6C34878D82A}">
                    <a16:rowId xmlns:a16="http://schemas.microsoft.com/office/drawing/2014/main" val="2342611972"/>
                  </a:ext>
                </a:extLst>
              </a:tr>
            </a:tbl>
          </a:graphicData>
        </a:graphic>
      </p:graphicFrame>
      <p:grpSp>
        <p:nvGrpSpPr>
          <p:cNvPr id="2" name="Group 1">
            <a:extLst>
              <a:ext uri="{FF2B5EF4-FFF2-40B4-BE49-F238E27FC236}">
                <a16:creationId xmlns:a16="http://schemas.microsoft.com/office/drawing/2014/main" id="{A9B1BA26-40E8-468A-B6F7-8FC363E00B3C}"/>
              </a:ext>
            </a:extLst>
          </p:cNvPr>
          <p:cNvGrpSpPr/>
          <p:nvPr/>
        </p:nvGrpSpPr>
        <p:grpSpPr>
          <a:xfrm>
            <a:off x="12731817" y="876300"/>
            <a:ext cx="4857750" cy="8128866"/>
            <a:chOff x="12731817" y="1077733"/>
            <a:chExt cx="4857750" cy="8128866"/>
          </a:xfrm>
          <a:effectLst>
            <a:outerShdw blurRad="76200" dir="18900000" sy="23000" kx="-1200000" algn="bl" rotWithShape="0">
              <a:prstClr val="black">
                <a:alpha val="20000"/>
              </a:prstClr>
            </a:outerShdw>
          </a:effectLst>
        </p:grpSpPr>
        <p:pic>
          <p:nvPicPr>
            <p:cNvPr id="4" name="Picture 3">
              <a:extLst>
                <a:ext uri="{FF2B5EF4-FFF2-40B4-BE49-F238E27FC236}">
                  <a16:creationId xmlns:a16="http://schemas.microsoft.com/office/drawing/2014/main" id="{5AEF81D1-FBE1-4A68-B8D0-7BB9C15069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351067" y="1077733"/>
              <a:ext cx="3238500" cy="2020472"/>
            </a:xfrm>
            <a:prstGeom prst="rect">
              <a:avLst/>
            </a:prstGeom>
            <a:ln w="34925">
              <a:noFill/>
            </a:ln>
            <a:effectLst/>
          </p:spPr>
        </p:pic>
        <p:pic>
          <p:nvPicPr>
            <p:cNvPr id="9" name="Picture 8">
              <a:extLst>
                <a:ext uri="{FF2B5EF4-FFF2-40B4-BE49-F238E27FC236}">
                  <a16:creationId xmlns:a16="http://schemas.microsoft.com/office/drawing/2014/main" id="{6074D6B3-6BF1-41A8-8321-3B87E5FE66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82600" y="5177464"/>
              <a:ext cx="3238500" cy="1983840"/>
            </a:xfrm>
            <a:prstGeom prst="rect">
              <a:avLst/>
            </a:prstGeom>
            <a:ln w="34925">
              <a:noFill/>
            </a:ln>
            <a:effectLst/>
          </p:spPr>
        </p:pic>
        <p:pic>
          <p:nvPicPr>
            <p:cNvPr id="11" name="Picture 10">
              <a:extLst>
                <a:ext uri="{FF2B5EF4-FFF2-40B4-BE49-F238E27FC236}">
                  <a16:creationId xmlns:a16="http://schemas.microsoft.com/office/drawing/2014/main" id="{2E2986C4-8446-41D5-AC57-F4028614F0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31817" y="7222760"/>
              <a:ext cx="3238500" cy="1983839"/>
            </a:xfrm>
            <a:prstGeom prst="rect">
              <a:avLst/>
            </a:prstGeom>
            <a:ln w="34925">
              <a:noFill/>
            </a:ln>
            <a:effectLst/>
          </p:spPr>
        </p:pic>
        <p:pic>
          <p:nvPicPr>
            <p:cNvPr id="15" name="Picture 14">
              <a:extLst>
                <a:ext uri="{FF2B5EF4-FFF2-40B4-BE49-F238E27FC236}">
                  <a16:creationId xmlns:a16="http://schemas.microsoft.com/office/drawing/2014/main" id="{D62F1CD3-6D3D-4437-81E0-692999CFB6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0375" y="3159661"/>
              <a:ext cx="3238500" cy="1983839"/>
            </a:xfrm>
            <a:prstGeom prst="rect">
              <a:avLst/>
            </a:prstGeom>
            <a:ln w="34925">
              <a:noFill/>
            </a:ln>
            <a:effectLst/>
          </p:spPr>
        </p:pic>
      </p:grpSp>
    </p:spTree>
    <p:extLst>
      <p:ext uri="{BB962C8B-B14F-4D97-AF65-F5344CB8AC3E}">
        <p14:creationId xmlns:p14="http://schemas.microsoft.com/office/powerpoint/2010/main" val="22849449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gtEl>
                                        <p:attrNameLst>
                                          <p:attrName>ppt_x</p:attrName>
                                          <p:attrName>ppt_y</p:attrName>
                                        </p:attrNameLst>
                                      </p:cBhvr>
                                    </p:animMotion>
                                    <p:animRot by="1500000">
                                      <p:cBhvr>
                                        <p:cTn id="7" dur="125" fill="hold">
                                          <p:stCondLst>
                                            <p:cond delay="0"/>
                                          </p:stCondLst>
                                        </p:cTn>
                                        <p:tgtEl>
                                          <p:spTgt spid="13"/>
                                        </p:tgtEl>
                                        <p:attrNameLst>
                                          <p:attrName>r</p:attrName>
                                        </p:attrNameLst>
                                      </p:cBhvr>
                                    </p:animRot>
                                    <p:animRot by="-1500000">
                                      <p:cBhvr>
                                        <p:cTn id="8" dur="125" fill="hold">
                                          <p:stCondLst>
                                            <p:cond delay="125"/>
                                          </p:stCondLst>
                                        </p:cTn>
                                        <p:tgtEl>
                                          <p:spTgt spid="13"/>
                                        </p:tgtEl>
                                        <p:attrNameLst>
                                          <p:attrName>r</p:attrName>
                                        </p:attrNameLst>
                                      </p:cBhvr>
                                    </p:animRot>
                                    <p:animRot by="-1500000">
                                      <p:cBhvr>
                                        <p:cTn id="9" dur="125" fill="hold">
                                          <p:stCondLst>
                                            <p:cond delay="250"/>
                                          </p:stCondLst>
                                        </p:cTn>
                                        <p:tgtEl>
                                          <p:spTgt spid="13"/>
                                        </p:tgtEl>
                                        <p:attrNameLst>
                                          <p:attrName>r</p:attrName>
                                        </p:attrNameLst>
                                      </p:cBhvr>
                                    </p:animRot>
                                    <p:animRot by="1500000">
                                      <p:cBhvr>
                                        <p:cTn id="10" dur="125" fill="hold">
                                          <p:stCondLst>
                                            <p:cond delay="375"/>
                                          </p:stCondLst>
                                        </p:cTn>
                                        <p:tgtEl>
                                          <p:spTgt spid="1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13" name="Title 1">
            <a:extLst>
              <a:ext uri="{FF2B5EF4-FFF2-40B4-BE49-F238E27FC236}">
                <a16:creationId xmlns:a16="http://schemas.microsoft.com/office/drawing/2014/main" id="{54615A5D-340D-4406-B2CD-947EA7A4C659}"/>
              </a:ext>
            </a:extLst>
          </p:cNvPr>
          <p:cNvSpPr txBox="1">
            <a:spLocks/>
          </p:cNvSpPr>
          <p:nvPr/>
        </p:nvSpPr>
        <p:spPr>
          <a:xfrm>
            <a:off x="582281" y="845200"/>
            <a:ext cx="5022671" cy="135604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Mosque</a:t>
            </a:r>
          </a:p>
        </p:txBody>
      </p:sp>
      <p:pic>
        <p:nvPicPr>
          <p:cNvPr id="3" name="Picture 2">
            <a:extLst>
              <a:ext uri="{FF2B5EF4-FFF2-40B4-BE49-F238E27FC236}">
                <a16:creationId xmlns:a16="http://schemas.microsoft.com/office/drawing/2014/main" id="{003EA162-ECAD-4750-8A63-485E4822C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1123" y="4589836"/>
            <a:ext cx="5082241" cy="4157742"/>
          </a:xfrm>
          <a:prstGeom prst="flowChartAlternateProcess">
            <a:avLst/>
          </a:prstGeom>
        </p:spPr>
      </p:pic>
      <p:pic>
        <p:nvPicPr>
          <p:cNvPr id="8" name="Picture 7">
            <a:extLst>
              <a:ext uri="{FF2B5EF4-FFF2-40B4-BE49-F238E27FC236}">
                <a16:creationId xmlns:a16="http://schemas.microsoft.com/office/drawing/2014/main" id="{A4BF80BE-C759-44E1-96D7-34862EDC83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9800" y="702571"/>
            <a:ext cx="5364583" cy="3819781"/>
          </a:xfrm>
          <a:prstGeom prst="wedgeRectCallout">
            <a:avLst/>
          </a:prstGeom>
        </p:spPr>
      </p:pic>
      <p:pic>
        <p:nvPicPr>
          <p:cNvPr id="10" name="Picture 9">
            <a:extLst>
              <a:ext uri="{FF2B5EF4-FFF2-40B4-BE49-F238E27FC236}">
                <a16:creationId xmlns:a16="http://schemas.microsoft.com/office/drawing/2014/main" id="{E78DB677-7399-45D3-B490-766B976410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4617" y="4589836"/>
            <a:ext cx="5324407" cy="3993305"/>
          </a:xfrm>
          <a:prstGeom prst="flowChartMagneticDrum">
            <a:avLst/>
          </a:prstGeom>
        </p:spPr>
      </p:pic>
      <p:sp>
        <p:nvSpPr>
          <p:cNvPr id="2" name="TextBox 1">
            <a:extLst>
              <a:ext uri="{FF2B5EF4-FFF2-40B4-BE49-F238E27FC236}">
                <a16:creationId xmlns:a16="http://schemas.microsoft.com/office/drawing/2014/main" id="{10AD1C30-AD78-4713-8124-FF114F501954}"/>
              </a:ext>
            </a:extLst>
          </p:cNvPr>
          <p:cNvSpPr txBox="1"/>
          <p:nvPr/>
        </p:nvSpPr>
        <p:spPr>
          <a:xfrm>
            <a:off x="769127" y="2883587"/>
            <a:ext cx="5867400" cy="1938992"/>
          </a:xfrm>
          <a:prstGeom prst="rect">
            <a:avLst/>
          </a:prstGeom>
          <a:noFill/>
        </p:spPr>
        <p:txBody>
          <a:bodyPr wrap="square" rtlCol="0">
            <a:spAutoFit/>
          </a:bodyPr>
          <a:lstStyle/>
          <a:p>
            <a:pPr algn="ctr"/>
            <a:r>
              <a:rPr lang="en-US" sz="6000" b="1" dirty="0">
                <a:solidFill>
                  <a:srgbClr val="002060"/>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Barisal University has a central mosque</a:t>
            </a:r>
          </a:p>
        </p:txBody>
      </p:sp>
    </p:spTree>
    <p:extLst>
      <p:ext uri="{BB962C8B-B14F-4D97-AF65-F5344CB8AC3E}">
        <p14:creationId xmlns:p14="http://schemas.microsoft.com/office/powerpoint/2010/main" val="222127248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gtEl>
                                        <p:attrNameLst>
                                          <p:attrName>ppt_x</p:attrName>
                                          <p:attrName>ppt_y</p:attrName>
                                        </p:attrNameLst>
                                      </p:cBhvr>
                                    </p:animMotion>
                                    <p:animRot by="1500000">
                                      <p:cBhvr>
                                        <p:cTn id="7" dur="125" fill="hold">
                                          <p:stCondLst>
                                            <p:cond delay="0"/>
                                          </p:stCondLst>
                                        </p:cTn>
                                        <p:tgtEl>
                                          <p:spTgt spid="13"/>
                                        </p:tgtEl>
                                        <p:attrNameLst>
                                          <p:attrName>r</p:attrName>
                                        </p:attrNameLst>
                                      </p:cBhvr>
                                    </p:animRot>
                                    <p:animRot by="-1500000">
                                      <p:cBhvr>
                                        <p:cTn id="8" dur="125" fill="hold">
                                          <p:stCondLst>
                                            <p:cond delay="125"/>
                                          </p:stCondLst>
                                        </p:cTn>
                                        <p:tgtEl>
                                          <p:spTgt spid="13"/>
                                        </p:tgtEl>
                                        <p:attrNameLst>
                                          <p:attrName>r</p:attrName>
                                        </p:attrNameLst>
                                      </p:cBhvr>
                                    </p:animRot>
                                    <p:animRot by="-1500000">
                                      <p:cBhvr>
                                        <p:cTn id="9" dur="125" fill="hold">
                                          <p:stCondLst>
                                            <p:cond delay="250"/>
                                          </p:stCondLst>
                                        </p:cTn>
                                        <p:tgtEl>
                                          <p:spTgt spid="13"/>
                                        </p:tgtEl>
                                        <p:attrNameLst>
                                          <p:attrName>r</p:attrName>
                                        </p:attrNameLst>
                                      </p:cBhvr>
                                    </p:animRot>
                                    <p:animRot by="1500000">
                                      <p:cBhvr>
                                        <p:cTn id="10" dur="125" fill="hold">
                                          <p:stCondLst>
                                            <p:cond delay="375"/>
                                          </p:stCondLst>
                                        </p:cTn>
                                        <p:tgtEl>
                                          <p:spTgt spid="13"/>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2"/>
                                        </p:tgtEl>
                                        <p:attrNameLst>
                                          <p:attrName>ppt_x</p:attrName>
                                          <p:attrName>ppt_y</p:attrName>
                                        </p:attrNameLst>
                                      </p:cBhvr>
                                    </p:animMotion>
                                    <p:animRot by="1500000">
                                      <p:cBhvr>
                                        <p:cTn id="13" dur="125" fill="hold">
                                          <p:stCondLst>
                                            <p:cond delay="0"/>
                                          </p:stCondLst>
                                        </p:cTn>
                                        <p:tgtEl>
                                          <p:spTgt spid="2"/>
                                        </p:tgtEl>
                                        <p:attrNameLst>
                                          <p:attrName>r</p:attrName>
                                        </p:attrNameLst>
                                      </p:cBhvr>
                                    </p:animRot>
                                    <p:animRot by="-1500000">
                                      <p:cBhvr>
                                        <p:cTn id="14" dur="125" fill="hold">
                                          <p:stCondLst>
                                            <p:cond delay="125"/>
                                          </p:stCondLst>
                                        </p:cTn>
                                        <p:tgtEl>
                                          <p:spTgt spid="2"/>
                                        </p:tgtEl>
                                        <p:attrNameLst>
                                          <p:attrName>r</p:attrName>
                                        </p:attrNameLst>
                                      </p:cBhvr>
                                    </p:animRot>
                                    <p:animRot by="-1500000">
                                      <p:cBhvr>
                                        <p:cTn id="15" dur="125" fill="hold">
                                          <p:stCondLst>
                                            <p:cond delay="250"/>
                                          </p:stCondLst>
                                        </p:cTn>
                                        <p:tgtEl>
                                          <p:spTgt spid="2"/>
                                        </p:tgtEl>
                                        <p:attrNameLst>
                                          <p:attrName>r</p:attrName>
                                        </p:attrNameLst>
                                      </p:cBhvr>
                                    </p:animRot>
                                    <p:animRot by="1500000">
                                      <p:cBhvr>
                                        <p:cTn id="16" dur="125" fill="hold">
                                          <p:stCondLst>
                                            <p:cond delay="375"/>
                                          </p:stCondLst>
                                        </p:cTn>
                                        <p:tgtEl>
                                          <p:spTgt spid="2"/>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 calcmode="lin" valueType="num">
                                      <p:cBhvr>
                                        <p:cTn id="23" dur="1000" fill="hold"/>
                                        <p:tgtEl>
                                          <p:spTgt spid="3"/>
                                        </p:tgtEl>
                                        <p:attrNameLst>
                                          <p:attrName>style.rotation</p:attrName>
                                        </p:attrNameLst>
                                      </p:cBhvr>
                                      <p:tavLst>
                                        <p:tav tm="0">
                                          <p:val>
                                            <p:fltVal val="90"/>
                                          </p:val>
                                        </p:tav>
                                        <p:tav tm="100000">
                                          <p:val>
                                            <p:fltVal val="0"/>
                                          </p:val>
                                        </p:tav>
                                      </p:tavLst>
                                    </p:anim>
                                    <p:animEffect transition="in" filter="fade">
                                      <p:cBhvr>
                                        <p:cTn id="24" dur="1000"/>
                                        <p:tgtEl>
                                          <p:spTgt spid="3"/>
                                        </p:tgtEl>
                                      </p:cBhvr>
                                    </p:animEffect>
                                  </p:childTnLst>
                                </p:cTn>
                              </p:par>
                              <p:par>
                                <p:cTn id="25" presetID="3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1000" fill="hold"/>
                                        <p:tgtEl>
                                          <p:spTgt spid="8"/>
                                        </p:tgtEl>
                                        <p:attrNameLst>
                                          <p:attrName>ppt_w</p:attrName>
                                        </p:attrNameLst>
                                      </p:cBhvr>
                                      <p:tavLst>
                                        <p:tav tm="0">
                                          <p:val>
                                            <p:fltVal val="0"/>
                                          </p:val>
                                        </p:tav>
                                        <p:tav tm="100000">
                                          <p:val>
                                            <p:strVal val="#ppt_w"/>
                                          </p:val>
                                        </p:tav>
                                      </p:tavLst>
                                    </p:anim>
                                    <p:anim calcmode="lin" valueType="num">
                                      <p:cBhvr>
                                        <p:cTn id="28" dur="1000" fill="hold"/>
                                        <p:tgtEl>
                                          <p:spTgt spid="8"/>
                                        </p:tgtEl>
                                        <p:attrNameLst>
                                          <p:attrName>ppt_h</p:attrName>
                                        </p:attrNameLst>
                                      </p:cBhvr>
                                      <p:tavLst>
                                        <p:tav tm="0">
                                          <p:val>
                                            <p:fltVal val="0"/>
                                          </p:val>
                                        </p:tav>
                                        <p:tav tm="100000">
                                          <p:val>
                                            <p:strVal val="#ppt_h"/>
                                          </p:val>
                                        </p:tav>
                                      </p:tavLst>
                                    </p:anim>
                                    <p:anim calcmode="lin" valueType="num">
                                      <p:cBhvr>
                                        <p:cTn id="29" dur="1000" fill="hold"/>
                                        <p:tgtEl>
                                          <p:spTgt spid="8"/>
                                        </p:tgtEl>
                                        <p:attrNameLst>
                                          <p:attrName>style.rotation</p:attrName>
                                        </p:attrNameLst>
                                      </p:cBhvr>
                                      <p:tavLst>
                                        <p:tav tm="0">
                                          <p:val>
                                            <p:fltVal val="90"/>
                                          </p:val>
                                        </p:tav>
                                        <p:tav tm="100000">
                                          <p:val>
                                            <p:fltVal val="0"/>
                                          </p:val>
                                        </p:tav>
                                      </p:tavLst>
                                    </p:anim>
                                    <p:animEffect transition="in" filter="fade">
                                      <p:cBhvr>
                                        <p:cTn id="30" dur="1000"/>
                                        <p:tgtEl>
                                          <p:spTgt spid="8"/>
                                        </p:tgtEl>
                                      </p:cBhvr>
                                    </p:animEffect>
                                  </p:childTnLst>
                                </p:cTn>
                              </p:par>
                              <p:par>
                                <p:cTn id="31" presetID="3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p:cTn id="33" dur="1000" fill="hold"/>
                                        <p:tgtEl>
                                          <p:spTgt spid="10"/>
                                        </p:tgtEl>
                                        <p:attrNameLst>
                                          <p:attrName>ppt_w</p:attrName>
                                        </p:attrNameLst>
                                      </p:cBhvr>
                                      <p:tavLst>
                                        <p:tav tm="0">
                                          <p:val>
                                            <p:fltVal val="0"/>
                                          </p:val>
                                        </p:tav>
                                        <p:tav tm="100000">
                                          <p:val>
                                            <p:strVal val="#ppt_w"/>
                                          </p:val>
                                        </p:tav>
                                      </p:tavLst>
                                    </p:anim>
                                    <p:anim calcmode="lin" valueType="num">
                                      <p:cBhvr>
                                        <p:cTn id="34" dur="1000" fill="hold"/>
                                        <p:tgtEl>
                                          <p:spTgt spid="10"/>
                                        </p:tgtEl>
                                        <p:attrNameLst>
                                          <p:attrName>ppt_h</p:attrName>
                                        </p:attrNameLst>
                                      </p:cBhvr>
                                      <p:tavLst>
                                        <p:tav tm="0">
                                          <p:val>
                                            <p:fltVal val="0"/>
                                          </p:val>
                                        </p:tav>
                                        <p:tav tm="100000">
                                          <p:val>
                                            <p:strVal val="#ppt_h"/>
                                          </p:val>
                                        </p:tav>
                                      </p:tavLst>
                                    </p:anim>
                                    <p:anim calcmode="lin" valueType="num">
                                      <p:cBhvr>
                                        <p:cTn id="35" dur="1000" fill="hold"/>
                                        <p:tgtEl>
                                          <p:spTgt spid="10"/>
                                        </p:tgtEl>
                                        <p:attrNameLst>
                                          <p:attrName>style.rotation</p:attrName>
                                        </p:attrNameLst>
                                      </p:cBhvr>
                                      <p:tavLst>
                                        <p:tav tm="0">
                                          <p:val>
                                            <p:fltVal val="90"/>
                                          </p:val>
                                        </p:tav>
                                        <p:tav tm="100000">
                                          <p:val>
                                            <p:fltVal val="0"/>
                                          </p:val>
                                        </p:tav>
                                      </p:tavLst>
                                    </p:anim>
                                    <p:animEffect transition="in" filter="fade">
                                      <p:cBhvr>
                                        <p:cTn id="3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0085" y="-20457"/>
            <a:ext cx="2671769" cy="1688308"/>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4859000" y="9105900"/>
            <a:ext cx="4827890" cy="1181100"/>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6" name="Content Placeholder 5">
            <a:extLst>
              <a:ext uri="{FF2B5EF4-FFF2-40B4-BE49-F238E27FC236}">
                <a16:creationId xmlns:a16="http://schemas.microsoft.com/office/drawing/2014/main" id="{C7969331-9CD3-440B-9130-A657F287CEC8}"/>
              </a:ext>
            </a:extLst>
          </p:cNvPr>
          <p:cNvSpPr>
            <a:spLocks noGrp="1"/>
          </p:cNvSpPr>
          <p:nvPr>
            <p:ph idx="1"/>
          </p:nvPr>
        </p:nvSpPr>
        <p:spPr>
          <a:xfrm>
            <a:off x="1828800" y="4152900"/>
            <a:ext cx="10953063" cy="4525963"/>
          </a:xfrm>
        </p:spPr>
        <p:txBody>
          <a:bodyPr/>
          <a:lstStyle/>
          <a:p>
            <a:r>
              <a:rPr lang="en-US" dirty="0">
                <a:hlinkClick r:id="rId2"/>
              </a:rPr>
              <a:t>https://bu.ac.bd/</a:t>
            </a:r>
            <a:endParaRPr lang="en-US" dirty="0"/>
          </a:p>
          <a:p>
            <a:r>
              <a:rPr lang="en-US" dirty="0">
                <a:hlinkClick r:id="rId3"/>
              </a:rPr>
              <a:t>https://en.wikipedia.org/wiki/University_of_Barishal</a:t>
            </a:r>
            <a:endParaRPr lang="en-US" dirty="0"/>
          </a:p>
          <a:p>
            <a:r>
              <a:rPr lang="en-US" dirty="0">
                <a:hlinkClick r:id="rId4"/>
              </a:rPr>
              <a:t>https://www.google.com/</a:t>
            </a:r>
            <a:endParaRPr lang="en-US" dirty="0"/>
          </a:p>
          <a:p>
            <a:endParaRPr lang="en-US" dirty="0"/>
          </a:p>
        </p:txBody>
      </p:sp>
      <p:sp>
        <p:nvSpPr>
          <p:cNvPr id="12" name="Title 11">
            <a:extLst>
              <a:ext uri="{FF2B5EF4-FFF2-40B4-BE49-F238E27FC236}">
                <a16:creationId xmlns:a16="http://schemas.microsoft.com/office/drawing/2014/main" id="{90C57F3A-E5C2-449B-9B72-6986AB27B123}"/>
              </a:ext>
            </a:extLst>
          </p:cNvPr>
          <p:cNvSpPr>
            <a:spLocks noGrp="1"/>
          </p:cNvSpPr>
          <p:nvPr>
            <p:ph type="title"/>
          </p:nvPr>
        </p:nvSpPr>
        <p:spPr>
          <a:xfrm>
            <a:off x="1221392" y="2553875"/>
            <a:ext cx="4188808" cy="913225"/>
          </a:xfrm>
        </p:spPr>
        <p:txBody>
          <a:bodyPr>
            <a:noAutofit/>
          </a:bodyPr>
          <a:lstStyle/>
          <a:p>
            <a:r>
              <a:rPr lang="en-US" sz="7200" b="1" dirty="0">
                <a:solidFill>
                  <a:srgbClr val="002060"/>
                </a:solidFill>
                <a:effectLst>
                  <a:outerShdw blurRad="38100" dist="38100" dir="2700000" algn="tl">
                    <a:srgbClr val="000000">
                      <a:alpha val="43137"/>
                    </a:srgbClr>
                  </a:outerShdw>
                </a:effectLst>
                <a:latin typeface="Poor Richard" panose="02080502050505020702" pitchFamily="18" charset="0"/>
              </a:rPr>
              <a:t>Reference : </a:t>
            </a:r>
          </a:p>
        </p:txBody>
      </p:sp>
    </p:spTree>
    <p:extLst>
      <p:ext uri="{BB962C8B-B14F-4D97-AF65-F5344CB8AC3E}">
        <p14:creationId xmlns:p14="http://schemas.microsoft.com/office/powerpoint/2010/main" val="304757072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0085" y="-20457"/>
            <a:ext cx="2671769" cy="1688308"/>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7" name="TextBox 17"/>
          <p:cNvSpPr txBox="1"/>
          <p:nvPr/>
        </p:nvSpPr>
        <p:spPr>
          <a:xfrm>
            <a:off x="685800" y="3389222"/>
            <a:ext cx="7978148" cy="3728906"/>
          </a:xfrm>
          <a:prstGeom prst="rect">
            <a:avLst/>
          </a:prstGeom>
          <a:ln w="28575">
            <a:noFill/>
          </a:ln>
        </p:spPr>
        <p:txBody>
          <a:bodyPr lIns="0" tIns="0" rIns="0" bIns="0" rtlCol="0" anchor="ctr">
            <a:spAutoFit/>
            <a:scene3d>
              <a:camera prst="orthographicFront"/>
              <a:lightRig rig="threePt" dir="t"/>
            </a:scene3d>
            <a:sp3d extrusionH="57150">
              <a:bevelT w="69850" h="69850" prst="divot"/>
            </a:sp3d>
          </a:bodyPr>
          <a:lstStyle/>
          <a:p>
            <a:pPr algn="ctr">
              <a:lnSpc>
                <a:spcPts val="13799"/>
              </a:lnSpc>
            </a:pPr>
            <a:r>
              <a:rPr lang="en-US" sz="19900" dirty="0">
                <a:ln w="0">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T Hoves Bold"/>
              </a:rPr>
              <a:t>Thank You</a:t>
            </a:r>
          </a:p>
        </p:txBody>
      </p:sp>
      <p:pic>
        <p:nvPicPr>
          <p:cNvPr id="15" name="Picture 14">
            <a:extLst>
              <a:ext uri="{FF2B5EF4-FFF2-40B4-BE49-F238E27FC236}">
                <a16:creationId xmlns:a16="http://schemas.microsoft.com/office/drawing/2014/main" id="{3662415D-71D8-4BD1-9FE7-814F3B8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3500" y="276225"/>
            <a:ext cx="6489700" cy="4867275"/>
          </a:xfrm>
          <a:prstGeom prst="rect">
            <a:avLst/>
          </a:prstGeom>
          <a:ln>
            <a:noFill/>
          </a:ln>
          <a:effectLst>
            <a:softEdge rad="112500"/>
          </a:effectLst>
        </p:spPr>
      </p:pic>
    </p:spTree>
    <p:extLst>
      <p:ext uri="{BB962C8B-B14F-4D97-AF65-F5344CB8AC3E}">
        <p14:creationId xmlns:p14="http://schemas.microsoft.com/office/powerpoint/2010/main" val="666133707"/>
      </p:ext>
    </p:extLst>
  </p:cSld>
  <p:clrMapOvr>
    <a:masterClrMapping/>
  </p:clrMapOvr>
  <mc:AlternateContent xmlns:mc="http://schemas.openxmlformats.org/markup-compatibility/2006" xmlns:p14="http://schemas.microsoft.com/office/powerpoint/2010/main">
    <mc:Choice Requires="p14">
      <p:transition p14:dur="10">
        <p14:prism isContent="1" isInverted="1"/>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80">
                                          <p:stCondLst>
                                            <p:cond delay="0"/>
                                          </p:stCondLst>
                                        </p:cTn>
                                        <p:tgtEl>
                                          <p:spTgt spid="17"/>
                                        </p:tgtEl>
                                      </p:cBhvr>
                                    </p:animEffect>
                                    <p:anim calcmode="lin" valueType="num">
                                      <p:cBhvr>
                                        <p:cTn id="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13" dur="26">
                                          <p:stCondLst>
                                            <p:cond delay="650"/>
                                          </p:stCondLst>
                                        </p:cTn>
                                        <p:tgtEl>
                                          <p:spTgt spid="17"/>
                                        </p:tgtEl>
                                      </p:cBhvr>
                                      <p:to x="100000" y="60000"/>
                                    </p:animScale>
                                    <p:animScale>
                                      <p:cBhvr>
                                        <p:cTn id="14" dur="166" decel="50000">
                                          <p:stCondLst>
                                            <p:cond delay="676"/>
                                          </p:stCondLst>
                                        </p:cTn>
                                        <p:tgtEl>
                                          <p:spTgt spid="17"/>
                                        </p:tgtEl>
                                      </p:cBhvr>
                                      <p:to x="100000" y="100000"/>
                                    </p:animScale>
                                    <p:animScale>
                                      <p:cBhvr>
                                        <p:cTn id="15" dur="26">
                                          <p:stCondLst>
                                            <p:cond delay="1312"/>
                                          </p:stCondLst>
                                        </p:cTn>
                                        <p:tgtEl>
                                          <p:spTgt spid="17"/>
                                        </p:tgtEl>
                                      </p:cBhvr>
                                      <p:to x="100000" y="80000"/>
                                    </p:animScale>
                                    <p:animScale>
                                      <p:cBhvr>
                                        <p:cTn id="16" dur="166" decel="50000">
                                          <p:stCondLst>
                                            <p:cond delay="1338"/>
                                          </p:stCondLst>
                                        </p:cTn>
                                        <p:tgtEl>
                                          <p:spTgt spid="17"/>
                                        </p:tgtEl>
                                      </p:cBhvr>
                                      <p:to x="100000" y="100000"/>
                                    </p:animScale>
                                    <p:animScale>
                                      <p:cBhvr>
                                        <p:cTn id="17" dur="26">
                                          <p:stCondLst>
                                            <p:cond delay="1642"/>
                                          </p:stCondLst>
                                        </p:cTn>
                                        <p:tgtEl>
                                          <p:spTgt spid="17"/>
                                        </p:tgtEl>
                                      </p:cBhvr>
                                      <p:to x="100000" y="90000"/>
                                    </p:animScale>
                                    <p:animScale>
                                      <p:cBhvr>
                                        <p:cTn id="18" dur="166" decel="50000">
                                          <p:stCondLst>
                                            <p:cond delay="1668"/>
                                          </p:stCondLst>
                                        </p:cTn>
                                        <p:tgtEl>
                                          <p:spTgt spid="17"/>
                                        </p:tgtEl>
                                      </p:cBhvr>
                                      <p:to x="100000" y="100000"/>
                                    </p:animScale>
                                    <p:animScale>
                                      <p:cBhvr>
                                        <p:cTn id="19" dur="26">
                                          <p:stCondLst>
                                            <p:cond delay="1808"/>
                                          </p:stCondLst>
                                        </p:cTn>
                                        <p:tgtEl>
                                          <p:spTgt spid="17"/>
                                        </p:tgtEl>
                                      </p:cBhvr>
                                      <p:to x="100000" y="95000"/>
                                    </p:animScale>
                                    <p:animScale>
                                      <p:cBhvr>
                                        <p:cTn id="20" dur="166" decel="50000">
                                          <p:stCondLst>
                                            <p:cond delay="1834"/>
                                          </p:stCondLst>
                                        </p:cTn>
                                        <p:tgtEl>
                                          <p:spTgt spid="1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80">
                                          <p:stCondLst>
                                            <p:cond delay="0"/>
                                          </p:stCondLst>
                                        </p:cTn>
                                        <p:tgtEl>
                                          <p:spTgt spid="15"/>
                                        </p:tgtEl>
                                      </p:cBhvr>
                                    </p:animEffect>
                                    <p:anim calcmode="lin" valueType="num">
                                      <p:cBhvr>
                                        <p:cTn id="24"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29" dur="26">
                                          <p:stCondLst>
                                            <p:cond delay="650"/>
                                          </p:stCondLst>
                                        </p:cTn>
                                        <p:tgtEl>
                                          <p:spTgt spid="15"/>
                                        </p:tgtEl>
                                      </p:cBhvr>
                                      <p:to x="100000" y="60000"/>
                                    </p:animScale>
                                    <p:animScale>
                                      <p:cBhvr>
                                        <p:cTn id="30" dur="166" decel="50000">
                                          <p:stCondLst>
                                            <p:cond delay="676"/>
                                          </p:stCondLst>
                                        </p:cTn>
                                        <p:tgtEl>
                                          <p:spTgt spid="15"/>
                                        </p:tgtEl>
                                      </p:cBhvr>
                                      <p:to x="100000" y="100000"/>
                                    </p:animScale>
                                    <p:animScale>
                                      <p:cBhvr>
                                        <p:cTn id="31" dur="26">
                                          <p:stCondLst>
                                            <p:cond delay="1312"/>
                                          </p:stCondLst>
                                        </p:cTn>
                                        <p:tgtEl>
                                          <p:spTgt spid="15"/>
                                        </p:tgtEl>
                                      </p:cBhvr>
                                      <p:to x="100000" y="80000"/>
                                    </p:animScale>
                                    <p:animScale>
                                      <p:cBhvr>
                                        <p:cTn id="32" dur="166" decel="50000">
                                          <p:stCondLst>
                                            <p:cond delay="1338"/>
                                          </p:stCondLst>
                                        </p:cTn>
                                        <p:tgtEl>
                                          <p:spTgt spid="15"/>
                                        </p:tgtEl>
                                      </p:cBhvr>
                                      <p:to x="100000" y="100000"/>
                                    </p:animScale>
                                    <p:animScale>
                                      <p:cBhvr>
                                        <p:cTn id="33" dur="26">
                                          <p:stCondLst>
                                            <p:cond delay="1642"/>
                                          </p:stCondLst>
                                        </p:cTn>
                                        <p:tgtEl>
                                          <p:spTgt spid="15"/>
                                        </p:tgtEl>
                                      </p:cBhvr>
                                      <p:to x="100000" y="90000"/>
                                    </p:animScale>
                                    <p:animScale>
                                      <p:cBhvr>
                                        <p:cTn id="34" dur="166" decel="50000">
                                          <p:stCondLst>
                                            <p:cond delay="1668"/>
                                          </p:stCondLst>
                                        </p:cTn>
                                        <p:tgtEl>
                                          <p:spTgt spid="15"/>
                                        </p:tgtEl>
                                      </p:cBhvr>
                                      <p:to x="100000" y="100000"/>
                                    </p:animScale>
                                    <p:animScale>
                                      <p:cBhvr>
                                        <p:cTn id="35" dur="26">
                                          <p:stCondLst>
                                            <p:cond delay="1808"/>
                                          </p:stCondLst>
                                        </p:cTn>
                                        <p:tgtEl>
                                          <p:spTgt spid="15"/>
                                        </p:tgtEl>
                                      </p:cBhvr>
                                      <p:to x="100000" y="95000"/>
                                    </p:animScale>
                                    <p:animScale>
                                      <p:cBhvr>
                                        <p:cTn id="36" dur="166" decel="50000">
                                          <p:stCondLst>
                                            <p:cond delay="1834"/>
                                          </p:stCondLst>
                                        </p:cTn>
                                        <p:tgtEl>
                                          <p:spTgt spid="1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0085" y="-20457"/>
            <a:ext cx="2671769" cy="1688308"/>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9006848" y="6804594"/>
            <a:ext cx="7555842" cy="3482406"/>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sp>
        <p:nvSpPr>
          <p:cNvPr id="17" name="TextBox 17"/>
          <p:cNvSpPr txBox="1"/>
          <p:nvPr/>
        </p:nvSpPr>
        <p:spPr>
          <a:xfrm>
            <a:off x="685800" y="2637768"/>
            <a:ext cx="7978148" cy="5231817"/>
          </a:xfrm>
          <a:prstGeom prst="rect">
            <a:avLst/>
          </a:prstGeom>
          <a:ln w="28575">
            <a:noFill/>
          </a:ln>
        </p:spPr>
        <p:txBody>
          <a:bodyPr lIns="0" tIns="0" rIns="0" bIns="0" rtlCol="0" anchor="ctr">
            <a:spAutoFit/>
            <a:scene3d>
              <a:camera prst="orthographicFront"/>
              <a:lightRig rig="threePt" dir="t"/>
            </a:scene3d>
            <a:sp3d extrusionH="57150">
              <a:bevelT w="69850" h="69850" prst="divot"/>
            </a:sp3d>
          </a:bodyPr>
          <a:lstStyle/>
          <a:p>
            <a:pPr algn="ctr">
              <a:lnSpc>
                <a:spcPts val="13799"/>
              </a:lnSpc>
            </a:pPr>
            <a:r>
              <a:rPr lang="en-US" sz="11499" u="sng" dirty="0">
                <a:ln w="0"/>
                <a:solidFill>
                  <a:srgbClr val="A20E20"/>
                </a:solidFill>
                <a:effectLst>
                  <a:reflection blurRad="6350" stA="53000" endA="300" endPos="35500" dir="5400000" sy="-90000" algn="bl" rotWithShape="0"/>
                </a:effectLst>
                <a:latin typeface="TT Hoves Bold"/>
              </a:rPr>
              <a:t>Title:</a:t>
            </a:r>
          </a:p>
          <a:p>
            <a:pPr algn="ctr">
              <a:lnSpc>
                <a:spcPts val="13799"/>
              </a:lnSpc>
            </a:pPr>
            <a:r>
              <a:rPr lang="en-US" sz="11499" dirty="0">
                <a:ln w="0">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T Hoves Bold"/>
              </a:rPr>
              <a:t>University of </a:t>
            </a:r>
            <a:r>
              <a:rPr lang="en-US" sz="11499" dirty="0" err="1">
                <a:ln w="0">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T Hoves Bold"/>
              </a:rPr>
              <a:t>Barishal</a:t>
            </a:r>
            <a:endParaRPr lang="en-US" sz="11499" dirty="0">
              <a:ln w="0">
                <a:solidFill>
                  <a:schemeClr val="tx1"/>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TT Hoves Bold"/>
            </a:endParaRPr>
          </a:p>
        </p:txBody>
      </p:sp>
      <p:pic>
        <p:nvPicPr>
          <p:cNvPr id="15" name="Picture 14">
            <a:extLst>
              <a:ext uri="{FF2B5EF4-FFF2-40B4-BE49-F238E27FC236}">
                <a16:creationId xmlns:a16="http://schemas.microsoft.com/office/drawing/2014/main" id="{3662415D-71D8-4BD1-9FE7-814F3B8F7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3100" y="276225"/>
            <a:ext cx="8420100" cy="6315075"/>
          </a:xfrm>
          <a:prstGeom prst="rect">
            <a:avLst/>
          </a:prstGeom>
          <a:ln>
            <a:noFill/>
          </a:ln>
          <a:effectLst>
            <a:softEdge rad="112500"/>
          </a:effectLst>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par>
                                <p:cTn id="11" presetID="3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1000" fill="hold"/>
                                        <p:tgtEl>
                                          <p:spTgt spid="15"/>
                                        </p:tgtEl>
                                        <p:attrNameLst>
                                          <p:attrName>ppt_w</p:attrName>
                                        </p:attrNameLst>
                                      </p:cBhvr>
                                      <p:tavLst>
                                        <p:tav tm="0">
                                          <p:val>
                                            <p:fltVal val="0"/>
                                          </p:val>
                                        </p:tav>
                                        <p:tav tm="100000">
                                          <p:val>
                                            <p:strVal val="#ppt_w"/>
                                          </p:val>
                                        </p:tav>
                                      </p:tavLst>
                                    </p:anim>
                                    <p:anim calcmode="lin" valueType="num">
                                      <p:cBhvr>
                                        <p:cTn id="14" dur="1000" fill="hold"/>
                                        <p:tgtEl>
                                          <p:spTgt spid="15"/>
                                        </p:tgtEl>
                                        <p:attrNameLst>
                                          <p:attrName>ppt_h</p:attrName>
                                        </p:attrNameLst>
                                      </p:cBhvr>
                                      <p:tavLst>
                                        <p:tav tm="0">
                                          <p:val>
                                            <p:fltVal val="0"/>
                                          </p:val>
                                        </p:tav>
                                        <p:tav tm="100000">
                                          <p:val>
                                            <p:strVal val="#ppt_h"/>
                                          </p:val>
                                        </p:tav>
                                      </p:tavLst>
                                    </p:anim>
                                    <p:anim calcmode="lin" valueType="num">
                                      <p:cBhvr>
                                        <p:cTn id="15" dur="1000" fill="hold"/>
                                        <p:tgtEl>
                                          <p:spTgt spid="15"/>
                                        </p:tgtEl>
                                        <p:attrNameLst>
                                          <p:attrName>style.rotation</p:attrName>
                                        </p:attrNameLst>
                                      </p:cBhvr>
                                      <p:tavLst>
                                        <p:tav tm="0">
                                          <p:val>
                                            <p:fltVal val="90"/>
                                          </p:val>
                                        </p:tav>
                                        <p:tav tm="100000">
                                          <p:val>
                                            <p:fltVal val="0"/>
                                          </p:val>
                                        </p:tav>
                                      </p:tavLst>
                                    </p:anim>
                                    <p:animEffect transition="in" filter="fade">
                                      <p:cBhvr>
                                        <p:cTn id="16" dur="10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34" presetClass="emph" presetSubtype="0" fill="hold" nodeType="clickEffect">
                                  <p:stCondLst>
                                    <p:cond delay="0"/>
                                  </p:stCondLst>
                                  <p:iterate type="lt">
                                    <p:tmPct val="10000"/>
                                  </p:iterate>
                                  <p:childTnLst>
                                    <p:animMotion origin="layout" path="M 0.0 0.0 L 0.0 -0.07213" pathEditMode="relative" ptsTypes="">
                                      <p:cBhvr>
                                        <p:cTn id="20" dur="250" accel="50000" decel="50000" autoRev="1" fill="hold">
                                          <p:stCondLst>
                                            <p:cond delay="0"/>
                                          </p:stCondLst>
                                        </p:cTn>
                                        <p:tgtEl>
                                          <p:spTgt spid="17">
                                            <p:txEl>
                                              <p:pRg st="0" end="0"/>
                                            </p:txEl>
                                          </p:spTgt>
                                        </p:tgtEl>
                                        <p:attrNameLst>
                                          <p:attrName>ppt_x</p:attrName>
                                          <p:attrName>ppt_y</p:attrName>
                                        </p:attrNameLst>
                                      </p:cBhvr>
                                    </p:animMotion>
                                    <p:animRot by="1500000">
                                      <p:cBhvr>
                                        <p:cTn id="21" dur="125" fill="hold">
                                          <p:stCondLst>
                                            <p:cond delay="0"/>
                                          </p:stCondLst>
                                        </p:cTn>
                                        <p:tgtEl>
                                          <p:spTgt spid="17">
                                            <p:txEl>
                                              <p:pRg st="0" end="0"/>
                                            </p:txEl>
                                          </p:spTgt>
                                        </p:tgtEl>
                                        <p:attrNameLst>
                                          <p:attrName>r</p:attrName>
                                        </p:attrNameLst>
                                      </p:cBhvr>
                                    </p:animRot>
                                    <p:animRot by="-1500000">
                                      <p:cBhvr>
                                        <p:cTn id="22" dur="125" fill="hold">
                                          <p:stCondLst>
                                            <p:cond delay="125"/>
                                          </p:stCondLst>
                                        </p:cTn>
                                        <p:tgtEl>
                                          <p:spTgt spid="17">
                                            <p:txEl>
                                              <p:pRg st="0" end="0"/>
                                            </p:txEl>
                                          </p:spTgt>
                                        </p:tgtEl>
                                        <p:attrNameLst>
                                          <p:attrName>r</p:attrName>
                                        </p:attrNameLst>
                                      </p:cBhvr>
                                    </p:animRot>
                                    <p:animRot by="-1500000">
                                      <p:cBhvr>
                                        <p:cTn id="23" dur="125" fill="hold">
                                          <p:stCondLst>
                                            <p:cond delay="250"/>
                                          </p:stCondLst>
                                        </p:cTn>
                                        <p:tgtEl>
                                          <p:spTgt spid="17">
                                            <p:txEl>
                                              <p:pRg st="0" end="0"/>
                                            </p:txEl>
                                          </p:spTgt>
                                        </p:tgtEl>
                                        <p:attrNameLst>
                                          <p:attrName>r</p:attrName>
                                        </p:attrNameLst>
                                      </p:cBhvr>
                                    </p:animRot>
                                    <p:animRot by="1500000">
                                      <p:cBhvr>
                                        <p:cTn id="24" dur="125" fill="hold">
                                          <p:stCondLst>
                                            <p:cond delay="375"/>
                                          </p:stCondLst>
                                        </p:cTn>
                                        <p:tgtEl>
                                          <p:spTgt spid="17">
                                            <p:txEl>
                                              <p:pRg st="0" end="0"/>
                                            </p:txEl>
                                          </p:spTgt>
                                        </p:tgtEl>
                                        <p:attrNameLst>
                                          <p:attrName>r</p:attrName>
                                        </p:attrNameLst>
                                      </p:cBhvr>
                                    </p:animRot>
                                  </p:childTnLst>
                                </p:cTn>
                              </p:par>
                              <p:par>
                                <p:cTn id="25" presetID="34" presetClass="emph" presetSubtype="0" fill="hold" nodeType="withEffect">
                                  <p:stCondLst>
                                    <p:cond delay="0"/>
                                  </p:stCondLst>
                                  <p:iterate type="lt">
                                    <p:tmPct val="10000"/>
                                  </p:iterate>
                                  <p:childTnLst>
                                    <p:animMotion origin="layout" path="M 0.0 0.0 L 0.0 -0.07213" pathEditMode="relative" ptsTypes="">
                                      <p:cBhvr>
                                        <p:cTn id="26" dur="250" accel="50000" decel="50000" autoRev="1" fill="hold">
                                          <p:stCondLst>
                                            <p:cond delay="0"/>
                                          </p:stCondLst>
                                        </p:cTn>
                                        <p:tgtEl>
                                          <p:spTgt spid="17">
                                            <p:txEl>
                                              <p:pRg st="1" end="1"/>
                                            </p:txEl>
                                          </p:spTgt>
                                        </p:tgtEl>
                                        <p:attrNameLst>
                                          <p:attrName>ppt_x</p:attrName>
                                          <p:attrName>ppt_y</p:attrName>
                                        </p:attrNameLst>
                                      </p:cBhvr>
                                    </p:animMotion>
                                    <p:animRot by="1500000">
                                      <p:cBhvr>
                                        <p:cTn id="27" dur="125" fill="hold">
                                          <p:stCondLst>
                                            <p:cond delay="0"/>
                                          </p:stCondLst>
                                        </p:cTn>
                                        <p:tgtEl>
                                          <p:spTgt spid="17">
                                            <p:txEl>
                                              <p:pRg st="1" end="1"/>
                                            </p:txEl>
                                          </p:spTgt>
                                        </p:tgtEl>
                                        <p:attrNameLst>
                                          <p:attrName>r</p:attrName>
                                        </p:attrNameLst>
                                      </p:cBhvr>
                                    </p:animRot>
                                    <p:animRot by="-1500000">
                                      <p:cBhvr>
                                        <p:cTn id="28" dur="125" fill="hold">
                                          <p:stCondLst>
                                            <p:cond delay="125"/>
                                          </p:stCondLst>
                                        </p:cTn>
                                        <p:tgtEl>
                                          <p:spTgt spid="17">
                                            <p:txEl>
                                              <p:pRg st="1" end="1"/>
                                            </p:txEl>
                                          </p:spTgt>
                                        </p:tgtEl>
                                        <p:attrNameLst>
                                          <p:attrName>r</p:attrName>
                                        </p:attrNameLst>
                                      </p:cBhvr>
                                    </p:animRot>
                                    <p:animRot by="-1500000">
                                      <p:cBhvr>
                                        <p:cTn id="29" dur="125" fill="hold">
                                          <p:stCondLst>
                                            <p:cond delay="250"/>
                                          </p:stCondLst>
                                        </p:cTn>
                                        <p:tgtEl>
                                          <p:spTgt spid="17">
                                            <p:txEl>
                                              <p:pRg st="1" end="1"/>
                                            </p:txEl>
                                          </p:spTgt>
                                        </p:tgtEl>
                                        <p:attrNameLst>
                                          <p:attrName>r</p:attrName>
                                        </p:attrNameLst>
                                      </p:cBhvr>
                                    </p:animRot>
                                    <p:animRot by="1500000">
                                      <p:cBhvr>
                                        <p:cTn id="30" dur="125" fill="hold">
                                          <p:stCondLst>
                                            <p:cond delay="375"/>
                                          </p:stCondLst>
                                        </p:cTn>
                                        <p:tgtEl>
                                          <p:spTgt spid="17">
                                            <p:txEl>
                                              <p:pRg st="1" end="1"/>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rot="-10800000">
            <a:off x="-3777921" y="2376440"/>
            <a:ext cx="7555842" cy="3482406"/>
            <a:chOff x="0" y="0"/>
            <a:chExt cx="406400" cy="187305"/>
          </a:xfrm>
        </p:grpSpPr>
        <p:sp>
          <p:nvSpPr>
            <p:cNvPr id="4" name="Freeform 4"/>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solidFill>
          </p:spPr>
        </p:sp>
        <p:sp>
          <p:nvSpPr>
            <p:cNvPr id="5" name="TextBox 5"/>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6" name="Group 6"/>
          <p:cNvGrpSpPr/>
          <p:nvPr/>
        </p:nvGrpSpPr>
        <p:grpSpPr>
          <a:xfrm rot="-10800000">
            <a:off x="-4109936" y="0"/>
            <a:ext cx="13253936" cy="3370693"/>
            <a:chOff x="0" y="0"/>
            <a:chExt cx="736505" cy="187305"/>
          </a:xfrm>
        </p:grpSpPr>
        <p:sp>
          <p:nvSpPr>
            <p:cNvPr id="7" name="Freeform 7"/>
            <p:cNvSpPr/>
            <p:nvPr/>
          </p:nvSpPr>
          <p:spPr>
            <a:xfrm>
              <a:off x="0" y="0"/>
              <a:ext cx="736505" cy="187305"/>
            </a:xfrm>
            <a:custGeom>
              <a:avLst/>
              <a:gdLst/>
              <a:ahLst/>
              <a:cxnLst/>
              <a:rect l="l" t="t" r="r" b="b"/>
              <a:pathLst>
                <a:path w="736505" h="187305">
                  <a:moveTo>
                    <a:pt x="203200" y="0"/>
                  </a:moveTo>
                  <a:lnTo>
                    <a:pt x="533305" y="0"/>
                  </a:lnTo>
                  <a:lnTo>
                    <a:pt x="736505" y="187305"/>
                  </a:lnTo>
                  <a:lnTo>
                    <a:pt x="0" y="187305"/>
                  </a:lnTo>
                  <a:lnTo>
                    <a:pt x="203200" y="0"/>
                  </a:lnTo>
                  <a:close/>
                </a:path>
              </a:pathLst>
            </a:custGeom>
            <a:solidFill>
              <a:srgbClr val="A20E20"/>
            </a:solidFill>
          </p:spPr>
        </p:sp>
        <p:sp>
          <p:nvSpPr>
            <p:cNvPr id="8" name="TextBox 8"/>
            <p:cNvSpPr txBox="1"/>
            <p:nvPr/>
          </p:nvSpPr>
          <p:spPr>
            <a:xfrm>
              <a:off x="127000" y="-38100"/>
              <a:ext cx="482505" cy="225405"/>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0" y="342900"/>
            <a:ext cx="6371401" cy="2558970"/>
          </a:xfrm>
          <a:prstGeom prst="rect">
            <a:avLst/>
          </a:prstGeom>
        </p:spPr>
        <p:txBody>
          <a:bodyPr wrap="square" lIns="0" tIns="0" rIns="0" bIns="0" rtlCol="0" anchor="t">
            <a:spAutoFit/>
          </a:bodyPr>
          <a:lstStyle/>
          <a:p>
            <a:pPr algn="ctr">
              <a:lnSpc>
                <a:spcPts val="10199"/>
              </a:lnSpc>
            </a:pPr>
            <a:r>
              <a:rPr lang="en-US" sz="8499" b="1" dirty="0">
                <a:solidFill>
                  <a:srgbClr val="FFFFFF"/>
                </a:solidFill>
                <a:effectLst>
                  <a:outerShdw blurRad="38100" dist="38100" dir="2700000" algn="tl">
                    <a:srgbClr val="000000">
                      <a:alpha val="43137"/>
                    </a:srgbClr>
                  </a:outerShdw>
                </a:effectLst>
                <a:latin typeface="Poor Richard" panose="02080502050505020702" pitchFamily="18" charset="0"/>
              </a:rPr>
              <a:t>Brief Description</a:t>
            </a:r>
          </a:p>
        </p:txBody>
      </p:sp>
      <p:sp>
        <p:nvSpPr>
          <p:cNvPr id="15" name="TextBox 14">
            <a:extLst>
              <a:ext uri="{FF2B5EF4-FFF2-40B4-BE49-F238E27FC236}">
                <a16:creationId xmlns:a16="http://schemas.microsoft.com/office/drawing/2014/main" id="{1C29ED48-C6C3-4B56-9AF8-F9AC1CCF35A6}"/>
              </a:ext>
            </a:extLst>
          </p:cNvPr>
          <p:cNvSpPr txBox="1"/>
          <p:nvPr/>
        </p:nvSpPr>
        <p:spPr>
          <a:xfrm>
            <a:off x="1264322" y="3390900"/>
            <a:ext cx="8794078" cy="6488828"/>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Address :  </a:t>
            </a:r>
            <a:r>
              <a:rPr lang="en-US" sz="2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Karnakathi</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 Barisal </a:t>
            </a:r>
            <a:r>
              <a:rPr lang="en-US" sz="2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Sadar</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 Barisal-8254</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Total area :  50 acres</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Founded : 22 February 2011 .</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Establishment Faculty : 4</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Establishment Division : 6</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Number of students admitted in the first batch : 400</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Motto :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utonnyMJ" pitchFamily="2" charset="0"/>
              </a:rPr>
              <a:t>(</a:t>
            </a:r>
            <a:r>
              <a:rPr lang="en-US" sz="2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SutonnyMJ" pitchFamily="2" charset="0"/>
              </a:rPr>
              <a:t>ÁvbB</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SutonnyMJ" pitchFamily="2" charset="0"/>
              </a:rPr>
              <a:t> kw³)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(Knowledge is power)</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Chancellor : President Mohammed Shahabuddin</a:t>
            </a:r>
          </a:p>
          <a:p>
            <a:pPr marL="457200" indent="-457200">
              <a:lnSpc>
                <a:spcPct val="150000"/>
              </a:lnSpc>
              <a:buFont typeface="Wingdings" panose="05000000000000000000" pitchFamily="2" charset="2"/>
              <a:buChar char="q"/>
            </a:pPr>
            <a:r>
              <a:rPr lang="en-US" sz="2800" b="1" u="sng"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Vice-Chancellor </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 Dr. Mohammad </a:t>
            </a:r>
            <a:r>
              <a:rPr lang="en-US" sz="2800"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Badruzzaman</a:t>
            </a: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 Bhuiyan (Routine-Charge).</a:t>
            </a:r>
          </a:p>
        </p:txBody>
      </p:sp>
      <p:sp>
        <p:nvSpPr>
          <p:cNvPr id="16" name="TextBox 15">
            <a:extLst>
              <a:ext uri="{FF2B5EF4-FFF2-40B4-BE49-F238E27FC236}">
                <a16:creationId xmlns:a16="http://schemas.microsoft.com/office/drawing/2014/main" id="{31EABB55-F958-4031-B1FE-508BAA7A3A41}"/>
              </a:ext>
            </a:extLst>
          </p:cNvPr>
          <p:cNvSpPr txBox="1"/>
          <p:nvPr/>
        </p:nvSpPr>
        <p:spPr>
          <a:xfrm>
            <a:off x="10287000" y="3415803"/>
            <a:ext cx="7391400" cy="6476773"/>
          </a:xfrm>
          <a:prstGeom prst="rect">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Present Faculty : 6</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Current Division : 25</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Current Administrative Office : 23 </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Number Of Current Students : 9300</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Current Number Of Teachers : 210</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Part Time Teacher :  6 </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Number Of Present Officers : 121</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Current Number Of Employees: : 152</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Residential Hall : 4 (2 Male and 2 Female Halls)</a:t>
            </a:r>
          </a:p>
          <a:p>
            <a:pPr marL="457200" indent="-457200">
              <a:lnSpc>
                <a:spcPct val="150000"/>
              </a:lnSpc>
              <a:buFont typeface="Wingdings" panose="05000000000000000000" pitchFamily="2" charset="2"/>
              <a:buChar char="q"/>
            </a:pPr>
            <a:r>
              <a:rPr lang="en-US"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Poor Richard" panose="02080502050505020702" pitchFamily="18" charset="0"/>
              </a:rPr>
              <a:t>Former Name: University of Barisal (2011-2018)</a:t>
            </a:r>
          </a:p>
        </p:txBody>
      </p:sp>
      <p:pic>
        <p:nvPicPr>
          <p:cNvPr id="10" name="Picture 9">
            <a:extLst>
              <a:ext uri="{FF2B5EF4-FFF2-40B4-BE49-F238E27FC236}">
                <a16:creationId xmlns:a16="http://schemas.microsoft.com/office/drawing/2014/main" id="{1F33A243-8FDF-46EE-9A76-C861FB978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9869" y="-38100"/>
            <a:ext cx="9848131" cy="28748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600">
        <p14:prism isContent="1" isInverted="1"/>
        <p:sndAc>
          <p:stSnd>
            <p:snd r:embed="rId2" name="breeze.wav"/>
          </p:stSnd>
        </p:sndAc>
      </p:transition>
    </mc:Choice>
    <mc:Fallback xmlns="">
      <p:transition spd="slow">
        <p:fade/>
        <p:sndAc>
          <p:stSnd>
            <p:snd r:embed="rId4" name="breeze.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1">
                                            <p:txEl>
                                              <p:pRg st="0" end="0"/>
                                            </p:txEl>
                                          </p:spTgt>
                                        </p:tgtEl>
                                        <p:attrNameLst>
                                          <p:attrName>ppt_x</p:attrName>
                                          <p:attrName>ppt_y</p:attrName>
                                        </p:attrNameLst>
                                      </p:cBhvr>
                                    </p:animMotion>
                                    <p:animRot by="1500000">
                                      <p:cBhvr>
                                        <p:cTn id="7" dur="125" fill="hold">
                                          <p:stCondLst>
                                            <p:cond delay="0"/>
                                          </p:stCondLst>
                                        </p:cTn>
                                        <p:tgtEl>
                                          <p:spTgt spid="11">
                                            <p:txEl>
                                              <p:pRg st="0" end="0"/>
                                            </p:txEl>
                                          </p:spTgt>
                                        </p:tgtEl>
                                        <p:attrNameLst>
                                          <p:attrName>r</p:attrName>
                                        </p:attrNameLst>
                                      </p:cBhvr>
                                    </p:animRot>
                                    <p:animRot by="-1500000">
                                      <p:cBhvr>
                                        <p:cTn id="8" dur="125" fill="hold">
                                          <p:stCondLst>
                                            <p:cond delay="125"/>
                                          </p:stCondLst>
                                        </p:cTn>
                                        <p:tgtEl>
                                          <p:spTgt spid="11">
                                            <p:txEl>
                                              <p:pRg st="0" end="0"/>
                                            </p:txEl>
                                          </p:spTgt>
                                        </p:tgtEl>
                                        <p:attrNameLst>
                                          <p:attrName>r</p:attrName>
                                        </p:attrNameLst>
                                      </p:cBhvr>
                                    </p:animRot>
                                    <p:animRot by="-1500000">
                                      <p:cBhvr>
                                        <p:cTn id="9" dur="125" fill="hold">
                                          <p:stCondLst>
                                            <p:cond delay="250"/>
                                          </p:stCondLst>
                                        </p:cTn>
                                        <p:tgtEl>
                                          <p:spTgt spid="11">
                                            <p:txEl>
                                              <p:pRg st="0" end="0"/>
                                            </p:txEl>
                                          </p:spTgt>
                                        </p:tgtEl>
                                        <p:attrNameLst>
                                          <p:attrName>r</p:attrName>
                                        </p:attrNameLst>
                                      </p:cBhvr>
                                    </p:animRot>
                                    <p:animRot by="1500000">
                                      <p:cBhvr>
                                        <p:cTn id="10" dur="125" fill="hold">
                                          <p:stCondLst>
                                            <p:cond delay="375"/>
                                          </p:stCondLst>
                                        </p:cTn>
                                        <p:tgtEl>
                                          <p:spTgt spid="11">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324259" y="-2476499"/>
            <a:ext cx="21853498" cy="5455740"/>
            <a:chOff x="0" y="0"/>
            <a:chExt cx="1012092" cy="252670"/>
          </a:xfrm>
        </p:grpSpPr>
        <p:sp>
          <p:nvSpPr>
            <p:cNvPr id="3" name="Freeform 3"/>
            <p:cNvSpPr/>
            <p:nvPr/>
          </p:nvSpPr>
          <p:spPr>
            <a:xfrm>
              <a:off x="0" y="0"/>
              <a:ext cx="1012092" cy="252670"/>
            </a:xfrm>
            <a:custGeom>
              <a:avLst/>
              <a:gdLst/>
              <a:ahLst/>
              <a:cxnLst/>
              <a:rect l="l" t="t" r="r" b="b"/>
              <a:pathLst>
                <a:path w="1012092" h="252670">
                  <a:moveTo>
                    <a:pt x="203200" y="0"/>
                  </a:moveTo>
                  <a:lnTo>
                    <a:pt x="808892" y="0"/>
                  </a:lnTo>
                  <a:lnTo>
                    <a:pt x="1012092" y="252670"/>
                  </a:lnTo>
                  <a:lnTo>
                    <a:pt x="0" y="252670"/>
                  </a:lnTo>
                  <a:lnTo>
                    <a:pt x="203200" y="0"/>
                  </a:lnTo>
                  <a:close/>
                </a:path>
              </a:pathLst>
            </a:custGeom>
            <a:solidFill>
              <a:srgbClr val="E8223B"/>
            </a:solidFill>
          </p:spPr>
        </p:sp>
        <p:sp>
          <p:nvSpPr>
            <p:cNvPr id="4" name="TextBox 4"/>
            <p:cNvSpPr txBox="1"/>
            <p:nvPr/>
          </p:nvSpPr>
          <p:spPr>
            <a:xfrm>
              <a:off x="127000" y="-38100"/>
              <a:ext cx="758092" cy="290770"/>
            </a:xfrm>
            <a:prstGeom prst="rect">
              <a:avLst/>
            </a:prstGeom>
          </p:spPr>
          <p:txBody>
            <a:bodyPr lIns="50800" tIns="50800" rIns="50800" bIns="50800" rtlCol="0" anchor="ctr"/>
            <a:lstStyle/>
            <a:p>
              <a:pPr algn="ctr">
                <a:lnSpc>
                  <a:spcPts val="2100"/>
                </a:lnSpc>
              </a:pPr>
              <a:endParaRPr/>
            </a:p>
          </p:txBody>
        </p:sp>
      </p:grpSp>
      <p:grpSp>
        <p:nvGrpSpPr>
          <p:cNvPr id="5" name="Group 5"/>
          <p:cNvGrpSpPr/>
          <p:nvPr/>
        </p:nvGrpSpPr>
        <p:grpSpPr>
          <a:xfrm rot="-10800000">
            <a:off x="-2971800" y="-198061"/>
            <a:ext cx="15118279" cy="3185392"/>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p>
          </p:txBody>
        </p:sp>
      </p:grpSp>
      <p:sp>
        <p:nvSpPr>
          <p:cNvPr id="11" name="TextBox 11"/>
          <p:cNvSpPr txBox="1"/>
          <p:nvPr/>
        </p:nvSpPr>
        <p:spPr>
          <a:xfrm>
            <a:off x="4191000" y="114300"/>
            <a:ext cx="6211801" cy="2616101"/>
          </a:xfrm>
          <a:prstGeom prst="rect">
            <a:avLst/>
          </a:prstGeom>
        </p:spPr>
        <p:txBody>
          <a:bodyPr lIns="0" tIns="0" rIns="0" bIns="0" rtlCol="0" anchor="ctr">
            <a:spAutoFit/>
          </a:bodyPr>
          <a:lstStyle/>
          <a:p>
            <a:pPr algn="ctr">
              <a:lnSpc>
                <a:spcPts val="10199"/>
              </a:lnSpc>
            </a:pPr>
            <a:r>
              <a:rPr lang="en-US" sz="8800" b="1" dirty="0">
                <a:solidFill>
                  <a:srgbClr val="FFFFFF"/>
                </a:solidFill>
                <a:effectLst>
                  <a:outerShdw blurRad="38100" dist="38100" dir="2700000" algn="tl">
                    <a:srgbClr val="000000">
                      <a:alpha val="43137"/>
                    </a:srgbClr>
                  </a:outerShdw>
                </a:effectLst>
                <a:latin typeface="Poor Richard" panose="02080502050505020702" pitchFamily="18" charset="0"/>
              </a:rPr>
              <a:t>Brief Description</a:t>
            </a:r>
          </a:p>
        </p:txBody>
      </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762000" y="3321189"/>
            <a:ext cx="16687800" cy="5632311"/>
          </a:xfrm>
          <a:prstGeom prst="rect">
            <a:avLst/>
          </a:prstGeom>
          <a:solidFill>
            <a:srgbClr val="002060"/>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just"/>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University of Barishal (Bengali: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বরিশাল</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বিশ্ববিদ্যালয়</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Boriśhāl</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Biśbôbidyālôẏ</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also known as Barishal University or simply BU) is a public university located in Barishal, a divisional city in southern Bangladesh.[3] It is the country's 33rd public university.</a:t>
            </a:r>
          </a:p>
          <a:p>
            <a:pPr algn="just"/>
            <a:endPar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university was established in 2011 and began academic activities at undergraduate level in six departments under four faculties on 24 January 2012. The university offers degrees at undergraduate and postgraduate levels. The university houses 25 academic departments under six faculties, where eighteen departments are currently providing postgraduate degrees. Every year almost 1,400 students are admitted to undergraduate programs in the university. The university started its academic activities at the temporary campus at Barishal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Zilla</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School and then shifted to its permanent campus. The permanent suburban campus of 50 acres of the university is located in Barisal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Sadar</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Upazila</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beside Dhaka-Patuakhali Highway on the bank of </a:t>
            </a:r>
            <a:r>
              <a:rPr lang="en-US" sz="36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Kirtankhola</a:t>
            </a:r>
            <a:r>
              <a:rPr lang="en-US" sz="36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river.</a:t>
            </a:r>
          </a:p>
        </p:txBody>
      </p:sp>
      <p:pic>
        <p:nvPicPr>
          <p:cNvPr id="13" name="Picture 12">
            <a:extLst>
              <a:ext uri="{FF2B5EF4-FFF2-40B4-BE49-F238E27FC236}">
                <a16:creationId xmlns:a16="http://schemas.microsoft.com/office/drawing/2014/main" id="{7DBBD8A6-A5F0-4305-8815-45C45272054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634" y="114300"/>
            <a:ext cx="2740684" cy="2740684"/>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sndAc>
          <p:stSnd>
            <p:snd r:embed="rId2" name="wind.wav"/>
          </p:stSnd>
        </p:sndAc>
      </p:transition>
    </mc:Choice>
    <mc:Fallback xmlns="">
      <p:transition spd="slow">
        <p:fade/>
        <p:sndAc>
          <p:stSnd>
            <p:snd r:embed="rId4" name="wind.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1">
                                            <p:txEl>
                                              <p:pRg st="0" end="0"/>
                                            </p:txEl>
                                          </p:spTgt>
                                        </p:tgtEl>
                                        <p:attrNameLst>
                                          <p:attrName>ppt_x</p:attrName>
                                          <p:attrName>ppt_y</p:attrName>
                                        </p:attrNameLst>
                                      </p:cBhvr>
                                    </p:animMotion>
                                    <p:animRot by="1500000">
                                      <p:cBhvr>
                                        <p:cTn id="7" dur="125" fill="hold">
                                          <p:stCondLst>
                                            <p:cond delay="0"/>
                                          </p:stCondLst>
                                        </p:cTn>
                                        <p:tgtEl>
                                          <p:spTgt spid="11">
                                            <p:txEl>
                                              <p:pRg st="0" end="0"/>
                                            </p:txEl>
                                          </p:spTgt>
                                        </p:tgtEl>
                                        <p:attrNameLst>
                                          <p:attrName>r</p:attrName>
                                        </p:attrNameLst>
                                      </p:cBhvr>
                                    </p:animRot>
                                    <p:animRot by="-1500000">
                                      <p:cBhvr>
                                        <p:cTn id="8" dur="125" fill="hold">
                                          <p:stCondLst>
                                            <p:cond delay="125"/>
                                          </p:stCondLst>
                                        </p:cTn>
                                        <p:tgtEl>
                                          <p:spTgt spid="11">
                                            <p:txEl>
                                              <p:pRg st="0" end="0"/>
                                            </p:txEl>
                                          </p:spTgt>
                                        </p:tgtEl>
                                        <p:attrNameLst>
                                          <p:attrName>r</p:attrName>
                                        </p:attrNameLst>
                                      </p:cBhvr>
                                    </p:animRot>
                                    <p:animRot by="-1500000">
                                      <p:cBhvr>
                                        <p:cTn id="9" dur="125" fill="hold">
                                          <p:stCondLst>
                                            <p:cond delay="250"/>
                                          </p:stCondLst>
                                        </p:cTn>
                                        <p:tgtEl>
                                          <p:spTgt spid="11">
                                            <p:txEl>
                                              <p:pRg st="0" end="0"/>
                                            </p:txEl>
                                          </p:spTgt>
                                        </p:tgtEl>
                                        <p:attrNameLst>
                                          <p:attrName>r</p:attrName>
                                        </p:attrNameLst>
                                      </p:cBhvr>
                                    </p:animRot>
                                    <p:animRot by="1500000">
                                      <p:cBhvr>
                                        <p:cTn id="10" dur="125" fill="hold">
                                          <p:stCondLst>
                                            <p:cond delay="375"/>
                                          </p:stCondLst>
                                        </p:cTn>
                                        <p:tgtEl>
                                          <p:spTgt spid="11">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1" presetClass="entr" presetSubtype="0" fill="hold" grpId="0" nodeType="clickEffect">
                                  <p:stCondLst>
                                    <p:cond delay="0"/>
                                  </p:stCondLst>
                                  <p:childTnLst>
                                    <p:set>
                                      <p:cBhvr>
                                        <p:cTn id="20" dur="1" fill="hold">
                                          <p:stCondLst>
                                            <p:cond delay="0"/>
                                          </p:stCondLst>
                                        </p:cTn>
                                        <p:tgtEl>
                                          <p:spTgt spid="48"/>
                                        </p:tgtEl>
                                        <p:attrNameLst>
                                          <p:attrName>style.visibility</p:attrName>
                                        </p:attrNameLst>
                                      </p:cBhvr>
                                      <p:to>
                                        <p:strVal val="visible"/>
                                      </p:to>
                                    </p:set>
                                    <p:anim calcmode="lin" valueType="num">
                                      <p:cBhvr>
                                        <p:cTn id="21" dur="1000" fill="hold"/>
                                        <p:tgtEl>
                                          <p:spTgt spid="48"/>
                                        </p:tgtEl>
                                        <p:attrNameLst>
                                          <p:attrName>ppt_w</p:attrName>
                                        </p:attrNameLst>
                                      </p:cBhvr>
                                      <p:tavLst>
                                        <p:tav tm="0">
                                          <p:val>
                                            <p:fltVal val="0"/>
                                          </p:val>
                                        </p:tav>
                                        <p:tav tm="100000">
                                          <p:val>
                                            <p:strVal val="#ppt_w"/>
                                          </p:val>
                                        </p:tav>
                                      </p:tavLst>
                                    </p:anim>
                                    <p:anim calcmode="lin" valueType="num">
                                      <p:cBhvr>
                                        <p:cTn id="22" dur="1000" fill="hold"/>
                                        <p:tgtEl>
                                          <p:spTgt spid="48"/>
                                        </p:tgtEl>
                                        <p:attrNameLst>
                                          <p:attrName>ppt_h</p:attrName>
                                        </p:attrNameLst>
                                      </p:cBhvr>
                                      <p:tavLst>
                                        <p:tav tm="0">
                                          <p:val>
                                            <p:fltVal val="0"/>
                                          </p:val>
                                        </p:tav>
                                        <p:tav tm="100000">
                                          <p:val>
                                            <p:strVal val="#ppt_h"/>
                                          </p:val>
                                        </p:tav>
                                      </p:tavLst>
                                    </p:anim>
                                    <p:anim calcmode="lin" valueType="num">
                                      <p:cBhvr>
                                        <p:cTn id="23" dur="1000" fill="hold"/>
                                        <p:tgtEl>
                                          <p:spTgt spid="48"/>
                                        </p:tgtEl>
                                        <p:attrNameLst>
                                          <p:attrName>style.rotation</p:attrName>
                                        </p:attrNameLst>
                                      </p:cBhvr>
                                      <p:tavLst>
                                        <p:tav tm="0">
                                          <p:val>
                                            <p:fltVal val="90"/>
                                          </p:val>
                                        </p:tav>
                                        <p:tav tm="100000">
                                          <p:val>
                                            <p:fltVal val="0"/>
                                          </p:val>
                                        </p:tav>
                                      </p:tavLst>
                                    </p:anim>
                                    <p:animEffect transition="in" filter="fade">
                                      <p:cBhvr>
                                        <p:cTn id="24"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Pentagon 1">
            <a:extLst>
              <a:ext uri="{FF2B5EF4-FFF2-40B4-BE49-F238E27FC236}">
                <a16:creationId xmlns:a16="http://schemas.microsoft.com/office/drawing/2014/main" id="{D8B509F5-02D0-4F60-BF02-57E3F34D7EC9}"/>
              </a:ext>
            </a:extLst>
          </p:cNvPr>
          <p:cNvSpPr/>
          <p:nvPr/>
        </p:nvSpPr>
        <p:spPr>
          <a:xfrm>
            <a:off x="999607" y="1117324"/>
            <a:ext cx="5401193" cy="1740176"/>
          </a:xfrm>
          <a:prstGeom prst="homePlate">
            <a:avLst/>
          </a:prstGeom>
          <a:solidFill>
            <a:srgbClr val="ED4E6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7"/>
          <p:cNvSpPr txBox="1"/>
          <p:nvPr/>
        </p:nvSpPr>
        <p:spPr>
          <a:xfrm>
            <a:off x="1371600" y="1181100"/>
            <a:ext cx="4191000" cy="1308050"/>
          </a:xfrm>
          <a:prstGeom prst="rect">
            <a:avLst/>
          </a:prstGeom>
        </p:spPr>
        <p:txBody>
          <a:bodyPr wrap="square" lIns="0" tIns="0" rIns="0" bIns="0" rtlCol="0" anchor="t">
            <a:spAutoFit/>
          </a:bodyPr>
          <a:lstStyle/>
          <a:p>
            <a:pPr>
              <a:lnSpc>
                <a:spcPts val="10199"/>
              </a:lnSpc>
            </a:pPr>
            <a:r>
              <a:rPr lang="en-US" sz="8800" b="1" dirty="0">
                <a:solidFill>
                  <a:srgbClr val="002060"/>
                </a:solidFill>
                <a:effectLst>
                  <a:outerShdw blurRad="38100" dist="38100" dir="2700000" algn="tl">
                    <a:srgbClr val="000000">
                      <a:alpha val="43137"/>
                    </a:srgbClr>
                  </a:outerShdw>
                </a:effectLst>
                <a:latin typeface="Poor Richard" panose="02080502050505020702" pitchFamily="18" charset="0"/>
              </a:rPr>
              <a:t>Location</a:t>
            </a:r>
          </a:p>
        </p:txBody>
      </p:sp>
      <p:grpSp>
        <p:nvGrpSpPr>
          <p:cNvPr id="15" name="Group 15"/>
          <p:cNvGrpSpPr/>
          <p:nvPr/>
        </p:nvGrpSpPr>
        <p:grpSpPr>
          <a:xfrm rot="-10800000">
            <a:off x="14447117" y="0"/>
            <a:ext cx="7681766" cy="3540443"/>
            <a:chOff x="0" y="0"/>
            <a:chExt cx="406400" cy="187305"/>
          </a:xfrm>
        </p:grpSpPr>
        <p:sp>
          <p:nvSpPr>
            <p:cNvPr id="16" name="Freeform 16"/>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7" name="TextBox 17"/>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pic>
        <p:nvPicPr>
          <p:cNvPr id="22" name="Picture 21">
            <a:extLst>
              <a:ext uri="{FF2B5EF4-FFF2-40B4-BE49-F238E27FC236}">
                <a16:creationId xmlns:a16="http://schemas.microsoft.com/office/drawing/2014/main" id="{9007E885-D183-4A9A-BA14-256D53700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7200" y="1380253"/>
            <a:ext cx="9660924" cy="7095687"/>
          </a:xfrm>
          <a:prstGeom prst="rect">
            <a:avLst/>
          </a:prstGeom>
          <a:ln>
            <a:solidFill>
              <a:schemeClr val="tx1"/>
            </a:solidFill>
          </a:ln>
          <a:effectLst>
            <a:outerShdw blurRad="190500" algn="tl" rotWithShape="0">
              <a:srgbClr val="000000">
                <a:alpha val="70000"/>
              </a:srgbClr>
            </a:outerShdw>
            <a:reflection blurRad="6350" stA="52000" endA="300" endPos="35000" dir="5400000" sy="-100000" algn="bl" rotWithShape="0"/>
          </a:effectLst>
        </p:spPr>
      </p:pic>
      <p:sp>
        <p:nvSpPr>
          <p:cNvPr id="18" name="TextBox 17">
            <a:extLst>
              <a:ext uri="{FF2B5EF4-FFF2-40B4-BE49-F238E27FC236}">
                <a16:creationId xmlns:a16="http://schemas.microsoft.com/office/drawing/2014/main" id="{D4C726E8-E92B-4EF0-B17E-ABBB5EBEC637}"/>
              </a:ext>
            </a:extLst>
          </p:cNvPr>
          <p:cNvSpPr txBox="1"/>
          <p:nvPr/>
        </p:nvSpPr>
        <p:spPr>
          <a:xfrm>
            <a:off x="952500" y="3238500"/>
            <a:ext cx="6134100" cy="6247864"/>
          </a:xfrm>
          <a:prstGeom prst="rect">
            <a:avLst/>
          </a:prstGeom>
          <a:solidFill>
            <a:srgbClr val="002060"/>
          </a:solidFill>
          <a:ln>
            <a:noFill/>
          </a:ln>
          <a:effectLst>
            <a:outerShdw blurRad="76200" dir="13500000" sy="23000" kx="1200000" algn="br" rotWithShape="0">
              <a:prstClr val="black">
                <a:alpha val="2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just"/>
            <a:endParaRPr lang="en-US" sz="40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40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University of Barishal is situated in the district of Barishal under Barishal Division. It is located at </a:t>
            </a:r>
            <a:r>
              <a:rPr lang="en-US" sz="40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Karnakathi</a:t>
            </a:r>
            <a:r>
              <a:rPr lang="en-US" sz="40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on the eastern bank of the </a:t>
            </a:r>
            <a:r>
              <a:rPr lang="en-US" sz="4000" dirty="0" err="1">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Kirtonkhola</a:t>
            </a:r>
            <a:r>
              <a:rPr lang="en-US" sz="40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river beside the Barishal-Patuakhali highway about 2 kilometers from the center of Barishal City. The university campus is spread over 50 acres of land.</a:t>
            </a:r>
          </a:p>
          <a:p>
            <a:pPr algn="just"/>
            <a:endParaRPr lang="en-US" sz="4000" dirty="0">
              <a:ln>
                <a:solidFill>
                  <a:schemeClr val="bg1"/>
                </a:solidFill>
              </a:ln>
              <a:solidFill>
                <a:schemeClr val="bg1"/>
              </a:solidFill>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22"/>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609600" y="2928283"/>
            <a:ext cx="6977744" cy="6863417"/>
          </a:xfrm>
          <a:prstGeom prst="rect">
            <a:avLst/>
          </a:prstGeom>
          <a:gradFill flip="none" rotWithShape="1">
            <a:gsLst>
              <a:gs pos="0">
                <a:srgbClr val="A20E20">
                  <a:tint val="66000"/>
                  <a:satMod val="160000"/>
                </a:srgbClr>
              </a:gs>
              <a:gs pos="50000">
                <a:srgbClr val="A20E20">
                  <a:tint val="44500"/>
                  <a:satMod val="160000"/>
                </a:srgbClr>
              </a:gs>
              <a:gs pos="100000">
                <a:srgbClr val="A20E20">
                  <a:tint val="23500"/>
                  <a:satMod val="160000"/>
                </a:srgbClr>
              </a:gs>
            </a:gsLst>
            <a:lin ang="0" scaled="1"/>
            <a:tileRect/>
          </a:gradFill>
          <a:ln>
            <a:noFill/>
          </a:ln>
          <a:effectLst>
            <a:outerShdw blurRad="76200" dir="18900000" sy="23000" kx="-1200000" algn="bl" rotWithShape="0">
              <a:prstClr val="black">
                <a:alpha val="20000"/>
              </a:prst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just"/>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university campus covers an area of 50 acres, and is landscaped around the </a:t>
            </a:r>
            <a:r>
              <a:rPr lang="en-US" sz="40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Kirtankhola</a:t>
            </a:r>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river with field areas and plants making the campus a natural arboretum. Facilities include academic buildings, administration building, auditorium, library, computer </a:t>
            </a:r>
            <a:r>
              <a:rPr lang="en-US" sz="40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centre</a:t>
            </a:r>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workshop, research laboratories, halls of residence, teachers' quarter, mosque etc. The university has inside its boundaries a bank, a canteen and a large auditorium.</a:t>
            </a: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1600200" y="723900"/>
            <a:ext cx="4191000" cy="14478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Campus</a:t>
            </a:r>
          </a:p>
        </p:txBody>
      </p:sp>
      <p:pic>
        <p:nvPicPr>
          <p:cNvPr id="3" name="Picture 2">
            <a:extLst>
              <a:ext uri="{FF2B5EF4-FFF2-40B4-BE49-F238E27FC236}">
                <a16:creationId xmlns:a16="http://schemas.microsoft.com/office/drawing/2014/main" id="{87DDAFE0-AE8A-407F-9C7D-244CDECED1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6400" y="1343419"/>
            <a:ext cx="3462207" cy="2276081"/>
          </a:xfrm>
          <a:prstGeom prst="rect">
            <a:avLst/>
          </a:prstGeom>
        </p:spPr>
      </p:pic>
      <p:pic>
        <p:nvPicPr>
          <p:cNvPr id="8" name="Picture 7">
            <a:extLst>
              <a:ext uri="{FF2B5EF4-FFF2-40B4-BE49-F238E27FC236}">
                <a16:creationId xmlns:a16="http://schemas.microsoft.com/office/drawing/2014/main" id="{6AFFCD87-26FF-40ED-9A75-9B78D9BE8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1" y="5372100"/>
            <a:ext cx="3388722" cy="2305762"/>
          </a:xfrm>
          <a:prstGeom prst="rect">
            <a:avLst/>
          </a:prstGeom>
        </p:spPr>
      </p:pic>
      <p:pic>
        <p:nvPicPr>
          <p:cNvPr id="20" name="Picture 19">
            <a:extLst>
              <a:ext uri="{FF2B5EF4-FFF2-40B4-BE49-F238E27FC236}">
                <a16:creationId xmlns:a16="http://schemas.microsoft.com/office/drawing/2014/main" id="{A51CFEAA-A9A5-43AC-9F3E-D6E6357103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79757" y="5442319"/>
            <a:ext cx="3276600" cy="2305761"/>
          </a:xfrm>
          <a:prstGeom prst="rect">
            <a:avLst/>
          </a:prstGeom>
        </p:spPr>
      </p:pic>
      <p:pic>
        <p:nvPicPr>
          <p:cNvPr id="24" name="Picture 23">
            <a:extLst>
              <a:ext uri="{FF2B5EF4-FFF2-40B4-BE49-F238E27FC236}">
                <a16:creationId xmlns:a16="http://schemas.microsoft.com/office/drawing/2014/main" id="{456503CE-B2E1-4DE4-BE84-9CE3C599F8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92464" y="1343420"/>
            <a:ext cx="3633536" cy="2324944"/>
          </a:xfrm>
          <a:prstGeom prst="rect">
            <a:avLst/>
          </a:prstGeom>
        </p:spPr>
      </p:pic>
      <p:grpSp>
        <p:nvGrpSpPr>
          <p:cNvPr id="10" name="Group 9">
            <a:extLst>
              <a:ext uri="{FF2B5EF4-FFF2-40B4-BE49-F238E27FC236}">
                <a16:creationId xmlns:a16="http://schemas.microsoft.com/office/drawing/2014/main" id="{4853D19A-83D8-45AF-BACC-08DC9EB8834A}"/>
              </a:ext>
            </a:extLst>
          </p:cNvPr>
          <p:cNvGrpSpPr/>
          <p:nvPr/>
        </p:nvGrpSpPr>
        <p:grpSpPr>
          <a:xfrm>
            <a:off x="11937301" y="3351437"/>
            <a:ext cx="2764277" cy="2422026"/>
            <a:chOff x="7688918" y="3072577"/>
            <a:chExt cx="4191001" cy="3137723"/>
          </a:xfrm>
          <a:solidFill>
            <a:srgbClr val="002060"/>
          </a:solidFill>
        </p:grpSpPr>
        <p:grpSp>
          <p:nvGrpSpPr>
            <p:cNvPr id="16" name="Group 7">
              <a:extLst>
                <a:ext uri="{FF2B5EF4-FFF2-40B4-BE49-F238E27FC236}">
                  <a16:creationId xmlns:a16="http://schemas.microsoft.com/office/drawing/2014/main" id="{2AF56156-728D-40AA-B4E1-79DD856008CD}"/>
                </a:ext>
              </a:extLst>
            </p:cNvPr>
            <p:cNvGrpSpPr/>
            <p:nvPr/>
          </p:nvGrpSpPr>
          <p:grpSpPr>
            <a:xfrm>
              <a:off x="7788304" y="3072577"/>
              <a:ext cx="3987433" cy="3137723"/>
              <a:chOff x="0" y="0"/>
              <a:chExt cx="1298489" cy="1021785"/>
            </a:xfrm>
            <a:grpFill/>
          </p:grpSpPr>
          <p:sp>
            <p:nvSpPr>
              <p:cNvPr id="18" name="Freeform 8">
                <a:extLst>
                  <a:ext uri="{FF2B5EF4-FFF2-40B4-BE49-F238E27FC236}">
                    <a16:creationId xmlns:a16="http://schemas.microsoft.com/office/drawing/2014/main" id="{1D195B3A-20A1-438F-9A31-3C18B89DCC36}"/>
                  </a:ext>
                </a:extLst>
              </p:cNvPr>
              <p:cNvSpPr/>
              <p:nvPr/>
            </p:nvSpPr>
            <p:spPr>
              <a:xfrm>
                <a:off x="0" y="0"/>
                <a:ext cx="1298489" cy="1021785"/>
              </a:xfrm>
              <a:custGeom>
                <a:avLst/>
                <a:gdLst/>
                <a:ahLst/>
                <a:cxnLst/>
                <a:rect l="l" t="t" r="r" b="b"/>
                <a:pathLst>
                  <a:path w="1298489" h="1021785">
                    <a:moveTo>
                      <a:pt x="649245" y="0"/>
                    </a:moveTo>
                    <a:lnTo>
                      <a:pt x="1298489" y="203200"/>
                    </a:lnTo>
                    <a:lnTo>
                      <a:pt x="1298489" y="818585"/>
                    </a:lnTo>
                    <a:lnTo>
                      <a:pt x="649245" y="1021785"/>
                    </a:lnTo>
                    <a:lnTo>
                      <a:pt x="0" y="818585"/>
                    </a:lnTo>
                    <a:lnTo>
                      <a:pt x="0" y="203200"/>
                    </a:lnTo>
                    <a:lnTo>
                      <a:pt x="649245" y="0"/>
                    </a:lnTo>
                    <a:close/>
                  </a:path>
                </a:pathLst>
              </a:custGeom>
              <a:grpFill/>
            </p:spPr>
            <p:txBody>
              <a:bodyPr/>
              <a:lstStyle/>
              <a:p>
                <a:endParaRPr lang="en-US" dirty="0"/>
              </a:p>
            </p:txBody>
          </p:sp>
          <p:sp>
            <p:nvSpPr>
              <p:cNvPr id="19" name="TextBox 9">
                <a:extLst>
                  <a:ext uri="{FF2B5EF4-FFF2-40B4-BE49-F238E27FC236}">
                    <a16:creationId xmlns:a16="http://schemas.microsoft.com/office/drawing/2014/main" id="{58B2D793-BA0D-46C2-906B-118A66C05BDF}"/>
                  </a:ext>
                </a:extLst>
              </p:cNvPr>
              <p:cNvSpPr txBox="1"/>
              <p:nvPr/>
            </p:nvSpPr>
            <p:spPr>
              <a:xfrm>
                <a:off x="0" y="111125"/>
                <a:ext cx="1298489" cy="770960"/>
              </a:xfrm>
              <a:prstGeom prst="rect">
                <a:avLst/>
              </a:prstGeom>
              <a:grpFill/>
            </p:spPr>
            <p:txBody>
              <a:bodyPr lIns="40519" tIns="40519" rIns="40519" bIns="40519" rtlCol="0" anchor="ctr"/>
              <a:lstStyle/>
              <a:p>
                <a:pPr algn="ctr">
                  <a:lnSpc>
                    <a:spcPts val="1674"/>
                  </a:lnSpc>
                </a:pPr>
                <a:endParaRPr/>
              </a:p>
            </p:txBody>
          </p:sp>
        </p:grpSp>
        <p:sp>
          <p:nvSpPr>
            <p:cNvPr id="17" name="Title 1">
              <a:extLst>
                <a:ext uri="{FF2B5EF4-FFF2-40B4-BE49-F238E27FC236}">
                  <a16:creationId xmlns:a16="http://schemas.microsoft.com/office/drawing/2014/main" id="{0A47C4CF-63E6-4AAC-898B-259ACCA7E92F}"/>
                </a:ext>
              </a:extLst>
            </p:cNvPr>
            <p:cNvSpPr txBox="1">
              <a:spLocks/>
            </p:cNvSpPr>
            <p:nvPr/>
          </p:nvSpPr>
          <p:spPr>
            <a:xfrm>
              <a:off x="7688918" y="4012151"/>
              <a:ext cx="4191001" cy="927427"/>
            </a:xfrm>
            <a:prstGeom prst="rect">
              <a:avLst/>
            </a:prstGeom>
            <a:grp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a:solidFill>
                    <a:schemeClr val="bg1"/>
                  </a:solidFill>
                  <a:effectLst>
                    <a:outerShdw blurRad="38100" dist="38100" dir="2700000" algn="tl">
                      <a:srgbClr val="000000">
                        <a:alpha val="43137"/>
                      </a:srgbClr>
                    </a:outerShdw>
                  </a:effectLst>
                  <a:latin typeface="Poor Richard" panose="02080502050505020702" pitchFamily="18" charset="0"/>
                </a:rPr>
                <a:t>Campus</a:t>
              </a:r>
            </a:p>
          </p:txBody>
        </p:sp>
      </p:grpSp>
    </p:spTree>
    <p:extLst>
      <p:ext uri="{BB962C8B-B14F-4D97-AF65-F5344CB8AC3E}">
        <p14:creationId xmlns:p14="http://schemas.microsoft.com/office/powerpoint/2010/main" val="3629868037"/>
      </p:ext>
    </p:extLst>
  </p:cSld>
  <p:clrMapOvr>
    <a:masterClrMapping/>
  </p:clrMapOvr>
  <mc:AlternateContent xmlns:mc="http://schemas.openxmlformats.org/markup-compatibility/2006" xmlns:p14="http://schemas.microsoft.com/office/powerpoint/2010/main">
    <mc:Choice Requires="p14">
      <p:transition spd="slow" p14:dur="2500">
        <p:checker/>
        <p:sndAc>
          <p:stSnd>
            <p:snd r:embed="rId2" name="chimes.wav"/>
          </p:stSnd>
        </p:sndAc>
      </p:transition>
    </mc:Choice>
    <mc:Fallback xmlns="">
      <p:transition spd="slow">
        <p:checker/>
        <p:sndAc>
          <p:stSnd>
            <p:snd r:embed="rId7" name="chimes.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xEl>
                                              <p:pRg st="0" end="0"/>
                                            </p:txEl>
                                          </p:spTgt>
                                        </p:tgtEl>
                                        <p:attrNameLst>
                                          <p:attrName>ppt_x</p:attrName>
                                          <p:attrName>ppt_y</p:attrName>
                                        </p:attrNameLst>
                                      </p:cBhvr>
                                    </p:animMotion>
                                    <p:animRot by="1500000">
                                      <p:cBhvr>
                                        <p:cTn id="7" dur="125" fill="hold">
                                          <p:stCondLst>
                                            <p:cond delay="0"/>
                                          </p:stCondLst>
                                        </p:cTn>
                                        <p:tgtEl>
                                          <p:spTgt spid="13">
                                            <p:txEl>
                                              <p:pRg st="0" end="0"/>
                                            </p:txEl>
                                          </p:spTgt>
                                        </p:tgtEl>
                                        <p:attrNameLst>
                                          <p:attrName>r</p:attrName>
                                        </p:attrNameLst>
                                      </p:cBhvr>
                                    </p:animRot>
                                    <p:animRot by="-1500000">
                                      <p:cBhvr>
                                        <p:cTn id="8" dur="125" fill="hold">
                                          <p:stCondLst>
                                            <p:cond delay="125"/>
                                          </p:stCondLst>
                                        </p:cTn>
                                        <p:tgtEl>
                                          <p:spTgt spid="13">
                                            <p:txEl>
                                              <p:pRg st="0" end="0"/>
                                            </p:txEl>
                                          </p:spTgt>
                                        </p:tgtEl>
                                        <p:attrNameLst>
                                          <p:attrName>r</p:attrName>
                                        </p:attrNameLst>
                                      </p:cBhvr>
                                    </p:animRot>
                                    <p:animRot by="-1500000">
                                      <p:cBhvr>
                                        <p:cTn id="9" dur="125" fill="hold">
                                          <p:stCondLst>
                                            <p:cond delay="250"/>
                                          </p:stCondLst>
                                        </p:cTn>
                                        <p:tgtEl>
                                          <p:spTgt spid="13">
                                            <p:txEl>
                                              <p:pRg st="0" end="0"/>
                                            </p:txEl>
                                          </p:spTgt>
                                        </p:tgtEl>
                                        <p:attrNameLst>
                                          <p:attrName>r</p:attrName>
                                        </p:attrNameLst>
                                      </p:cBhvr>
                                    </p:animRot>
                                    <p:animRot by="1500000">
                                      <p:cBhvr>
                                        <p:cTn id="10" dur="125" fill="hold">
                                          <p:stCondLst>
                                            <p:cond delay="375"/>
                                          </p:stCondLst>
                                        </p:cTn>
                                        <p:tgtEl>
                                          <p:spTgt spid="13">
                                            <p:txEl>
                                              <p:pRg st="0" end="0"/>
                                            </p:txEl>
                                          </p:spTgt>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down)">
                                      <p:cBhvr>
                                        <p:cTn id="20" dur="580">
                                          <p:stCondLst>
                                            <p:cond delay="0"/>
                                          </p:stCondLst>
                                        </p:cTn>
                                        <p:tgtEl>
                                          <p:spTgt spid="3"/>
                                        </p:tgtEl>
                                      </p:cBhvr>
                                    </p:animEffect>
                                    <p:anim calcmode="lin" valueType="num">
                                      <p:cBhvr>
                                        <p:cTn id="2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26" dur="26">
                                          <p:stCondLst>
                                            <p:cond delay="650"/>
                                          </p:stCondLst>
                                        </p:cTn>
                                        <p:tgtEl>
                                          <p:spTgt spid="3"/>
                                        </p:tgtEl>
                                      </p:cBhvr>
                                      <p:to x="100000" y="60000"/>
                                    </p:animScale>
                                    <p:animScale>
                                      <p:cBhvr>
                                        <p:cTn id="27" dur="166" decel="50000">
                                          <p:stCondLst>
                                            <p:cond delay="676"/>
                                          </p:stCondLst>
                                        </p:cTn>
                                        <p:tgtEl>
                                          <p:spTgt spid="3"/>
                                        </p:tgtEl>
                                      </p:cBhvr>
                                      <p:to x="100000" y="100000"/>
                                    </p:animScale>
                                    <p:animScale>
                                      <p:cBhvr>
                                        <p:cTn id="28" dur="26">
                                          <p:stCondLst>
                                            <p:cond delay="1312"/>
                                          </p:stCondLst>
                                        </p:cTn>
                                        <p:tgtEl>
                                          <p:spTgt spid="3"/>
                                        </p:tgtEl>
                                      </p:cBhvr>
                                      <p:to x="100000" y="80000"/>
                                    </p:animScale>
                                    <p:animScale>
                                      <p:cBhvr>
                                        <p:cTn id="29" dur="166" decel="50000">
                                          <p:stCondLst>
                                            <p:cond delay="1338"/>
                                          </p:stCondLst>
                                        </p:cTn>
                                        <p:tgtEl>
                                          <p:spTgt spid="3"/>
                                        </p:tgtEl>
                                      </p:cBhvr>
                                      <p:to x="100000" y="100000"/>
                                    </p:animScale>
                                    <p:animScale>
                                      <p:cBhvr>
                                        <p:cTn id="30" dur="26">
                                          <p:stCondLst>
                                            <p:cond delay="1642"/>
                                          </p:stCondLst>
                                        </p:cTn>
                                        <p:tgtEl>
                                          <p:spTgt spid="3"/>
                                        </p:tgtEl>
                                      </p:cBhvr>
                                      <p:to x="100000" y="90000"/>
                                    </p:animScale>
                                    <p:animScale>
                                      <p:cBhvr>
                                        <p:cTn id="31" dur="166" decel="50000">
                                          <p:stCondLst>
                                            <p:cond delay="1668"/>
                                          </p:stCondLst>
                                        </p:cTn>
                                        <p:tgtEl>
                                          <p:spTgt spid="3"/>
                                        </p:tgtEl>
                                      </p:cBhvr>
                                      <p:to x="100000" y="100000"/>
                                    </p:animScale>
                                    <p:animScale>
                                      <p:cBhvr>
                                        <p:cTn id="32" dur="26">
                                          <p:stCondLst>
                                            <p:cond delay="1808"/>
                                          </p:stCondLst>
                                        </p:cTn>
                                        <p:tgtEl>
                                          <p:spTgt spid="3"/>
                                        </p:tgtEl>
                                      </p:cBhvr>
                                      <p:to x="100000" y="95000"/>
                                    </p:animScale>
                                    <p:animScale>
                                      <p:cBhvr>
                                        <p:cTn id="33" dur="166" decel="50000">
                                          <p:stCondLst>
                                            <p:cond delay="1834"/>
                                          </p:stCondLst>
                                        </p:cTn>
                                        <p:tgtEl>
                                          <p:spTgt spid="3"/>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randombar(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1000" fill="hold"/>
                                        <p:tgtEl>
                                          <p:spTgt spid="20"/>
                                        </p:tgtEl>
                                        <p:attrNameLst>
                                          <p:attrName>ppt_w</p:attrName>
                                        </p:attrNameLst>
                                      </p:cBhvr>
                                      <p:tavLst>
                                        <p:tav tm="0">
                                          <p:val>
                                            <p:fltVal val="0"/>
                                          </p:val>
                                        </p:tav>
                                        <p:tav tm="100000">
                                          <p:val>
                                            <p:strVal val="#ppt_w"/>
                                          </p:val>
                                        </p:tav>
                                      </p:tavLst>
                                    </p:anim>
                                    <p:anim calcmode="lin" valueType="num">
                                      <p:cBhvr>
                                        <p:cTn id="49" dur="1000" fill="hold"/>
                                        <p:tgtEl>
                                          <p:spTgt spid="20"/>
                                        </p:tgtEl>
                                        <p:attrNameLst>
                                          <p:attrName>ppt_h</p:attrName>
                                        </p:attrNameLst>
                                      </p:cBhvr>
                                      <p:tavLst>
                                        <p:tav tm="0">
                                          <p:val>
                                            <p:fltVal val="0"/>
                                          </p:val>
                                        </p:tav>
                                        <p:tav tm="100000">
                                          <p:val>
                                            <p:strVal val="#ppt_h"/>
                                          </p:val>
                                        </p:tav>
                                      </p:tavLst>
                                    </p:anim>
                                    <p:anim calcmode="lin" valueType="num">
                                      <p:cBhvr>
                                        <p:cTn id="50" dur="1000" fill="hold"/>
                                        <p:tgtEl>
                                          <p:spTgt spid="20"/>
                                        </p:tgtEl>
                                        <p:attrNameLst>
                                          <p:attrName>style.rotation</p:attrName>
                                        </p:attrNameLst>
                                      </p:cBhvr>
                                      <p:tavLst>
                                        <p:tav tm="0">
                                          <p:val>
                                            <p:fltVal val="90"/>
                                          </p:val>
                                        </p:tav>
                                        <p:tav tm="100000">
                                          <p:val>
                                            <p:fltVal val="0"/>
                                          </p:val>
                                        </p:tav>
                                      </p:tavLst>
                                    </p:anim>
                                    <p:animEffect transition="in" filter="fade">
                                      <p:cBhvr>
                                        <p:cTn id="5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650085" y="-20457"/>
            <a:ext cx="2671769" cy="1688308"/>
            <a:chOff x="0" y="0"/>
            <a:chExt cx="406400" cy="187305"/>
          </a:xfrm>
        </p:grpSpPr>
        <p:sp>
          <p:nvSpPr>
            <p:cNvPr id="3" name="Freeform 3"/>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A20E20"/>
            </a:solidFill>
          </p:spPr>
        </p:sp>
        <p:sp>
          <p:nvSpPr>
            <p:cNvPr id="4" name="TextBox 4"/>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grpSp>
        <p:nvGrpSpPr>
          <p:cNvPr id="8" name="Group 8"/>
          <p:cNvGrpSpPr/>
          <p:nvPr/>
        </p:nvGrpSpPr>
        <p:grpSpPr>
          <a:xfrm>
            <a:off x="14859000" y="9105900"/>
            <a:ext cx="4827890" cy="1181100"/>
            <a:chOff x="0" y="0"/>
            <a:chExt cx="406400" cy="187305"/>
          </a:xfrm>
        </p:grpSpPr>
        <p:sp>
          <p:nvSpPr>
            <p:cNvPr id="9" name="Freeform 9"/>
            <p:cNvSpPr/>
            <p:nvPr/>
          </p:nvSpPr>
          <p:spPr>
            <a:xfrm>
              <a:off x="0" y="0"/>
              <a:ext cx="406400" cy="187305"/>
            </a:xfrm>
            <a:custGeom>
              <a:avLst/>
              <a:gdLst/>
              <a:ahLst/>
              <a:cxnLst/>
              <a:rect l="l" t="t" r="r" b="b"/>
              <a:pathLst>
                <a:path w="406400" h="187305">
                  <a:moveTo>
                    <a:pt x="203200" y="0"/>
                  </a:moveTo>
                  <a:lnTo>
                    <a:pt x="203200" y="0"/>
                  </a:lnTo>
                  <a:lnTo>
                    <a:pt x="406400" y="187305"/>
                  </a:lnTo>
                  <a:lnTo>
                    <a:pt x="0" y="187305"/>
                  </a:lnTo>
                  <a:lnTo>
                    <a:pt x="203200" y="0"/>
                  </a:lnTo>
                  <a:close/>
                </a:path>
              </a:pathLst>
            </a:custGeom>
            <a:solidFill>
              <a:srgbClr val="E8223B">
                <a:alpha val="80000"/>
              </a:srgbClr>
            </a:solidFill>
          </p:spPr>
        </p:sp>
        <p:sp>
          <p:nvSpPr>
            <p:cNvPr id="10" name="TextBox 10"/>
            <p:cNvSpPr txBox="1"/>
            <p:nvPr/>
          </p:nvSpPr>
          <p:spPr>
            <a:xfrm>
              <a:off x="127000" y="-38100"/>
              <a:ext cx="152400" cy="225405"/>
            </a:xfrm>
            <a:prstGeom prst="rect">
              <a:avLst/>
            </a:prstGeom>
          </p:spPr>
          <p:txBody>
            <a:bodyPr lIns="50800" tIns="50800" rIns="50800" bIns="50800" rtlCol="0" anchor="ctr"/>
            <a:lstStyle/>
            <a:p>
              <a:pPr algn="ctr">
                <a:lnSpc>
                  <a:spcPts val="2100"/>
                </a:lnSpc>
              </a:pPr>
              <a:endParaRPr/>
            </a:p>
          </p:txBody>
        </p:sp>
      </p:grpSp>
      <p:pic>
        <p:nvPicPr>
          <p:cNvPr id="15" name="Picture 14">
            <a:extLst>
              <a:ext uri="{FF2B5EF4-FFF2-40B4-BE49-F238E27FC236}">
                <a16:creationId xmlns:a16="http://schemas.microsoft.com/office/drawing/2014/main" id="{3662415D-71D8-4BD1-9FE7-814F3B8F7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095" y="266700"/>
            <a:ext cx="8743403" cy="1440008"/>
          </a:xfrm>
          <a:prstGeom prst="rect">
            <a:avLst/>
          </a:prstGeom>
          <a:ln>
            <a:noFill/>
          </a:ln>
          <a:effectLst>
            <a:softEdge rad="112500"/>
          </a:effectLst>
        </p:spPr>
      </p:pic>
      <p:sp>
        <p:nvSpPr>
          <p:cNvPr id="11" name="Title 10">
            <a:extLst>
              <a:ext uri="{FF2B5EF4-FFF2-40B4-BE49-F238E27FC236}">
                <a16:creationId xmlns:a16="http://schemas.microsoft.com/office/drawing/2014/main" id="{08A75CD7-235C-496C-9D9A-78A49FF7CB80}"/>
              </a:ext>
            </a:extLst>
          </p:cNvPr>
          <p:cNvSpPr>
            <a:spLocks noGrp="1"/>
          </p:cNvSpPr>
          <p:nvPr>
            <p:ph type="title"/>
          </p:nvPr>
        </p:nvSpPr>
        <p:spPr>
          <a:xfrm>
            <a:off x="5124997" y="38100"/>
            <a:ext cx="8229600" cy="1143000"/>
          </a:xfrm>
        </p:spPr>
        <p:txBody>
          <a:bodyPr>
            <a:normAutofit/>
          </a:bodyPr>
          <a:lstStyle/>
          <a:p>
            <a:r>
              <a:rPr lang="en-US" b="1" dirty="0">
                <a:solidFill>
                  <a:srgbClr val="002060"/>
                </a:solidFill>
                <a:effectLst>
                  <a:outerShdw blurRad="38100" dist="38100" dir="2700000" algn="tl">
                    <a:srgbClr val="000000">
                      <a:alpha val="43137"/>
                    </a:srgbClr>
                  </a:outerShdw>
                </a:effectLst>
                <a:latin typeface="Poor Richard" panose="02080502050505020702" pitchFamily="18" charset="0"/>
              </a:rPr>
              <a:t> The Beauty of BU Campus</a:t>
            </a:r>
          </a:p>
        </p:txBody>
      </p:sp>
      <p:pic>
        <p:nvPicPr>
          <p:cNvPr id="7" name="(20+) Video - Facebook">
            <a:hlinkClick r:id="" action="ppaction://media"/>
            <a:extLst>
              <a:ext uri="{FF2B5EF4-FFF2-40B4-BE49-F238E27FC236}">
                <a16:creationId xmlns:a16="http://schemas.microsoft.com/office/drawing/2014/main" id="{80EF4813-40C2-42C3-A4AE-9F922418ACB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819400" y="1747171"/>
            <a:ext cx="13216490" cy="7434929"/>
          </a:xfrm>
          <a:ln w="76200">
            <a:solidFill>
              <a:srgbClr val="A20E20"/>
            </a:solidFill>
          </a:ln>
        </p:spPr>
      </p:pic>
    </p:spTree>
    <p:extLst>
      <p:ext uri="{BB962C8B-B14F-4D97-AF65-F5344CB8AC3E}">
        <p14:creationId xmlns:p14="http://schemas.microsoft.com/office/powerpoint/2010/main" val="306126935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4242">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721378"/>
            <a:ext cx="5765006" cy="565622"/>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762000" y="2992952"/>
            <a:ext cx="6977744" cy="5016758"/>
          </a:xfrm>
          <a:prstGeom prst="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noFill/>
          </a:ln>
          <a:effectLst>
            <a:outerShdw blurRad="76200" dir="13500000" sy="23000" kx="1200000" algn="br" rotWithShape="0">
              <a:prstClr val="black">
                <a:alpha val="20000"/>
              </a:prstClr>
            </a:outerShdw>
          </a:effectLst>
        </p:spPr>
        <p:txBody>
          <a:bodyPr wrap="square" rtlCol="0">
            <a:spAutoFit/>
          </a:bodyPr>
          <a:lstStyle/>
          <a:p>
            <a:pPr algn="just"/>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university runs its own regular bus service to and from the city to facilitate frequent commuting of the students residing there. Friday and Saturday are weekly holidays. The university own single and doubled-decker buses as well as microbuses to facilitate transport of students, staff and faculty members.</a:t>
            </a: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762000" y="741219"/>
            <a:ext cx="6977744" cy="143048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Transportation</a:t>
            </a:r>
          </a:p>
        </p:txBody>
      </p:sp>
      <p:pic>
        <p:nvPicPr>
          <p:cNvPr id="3" name="Picture 2">
            <a:extLst>
              <a:ext uri="{FF2B5EF4-FFF2-40B4-BE49-F238E27FC236}">
                <a16:creationId xmlns:a16="http://schemas.microsoft.com/office/drawing/2014/main" id="{9F1BDACF-B29E-4FEF-866D-9DD1EDE477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1523" y="1104900"/>
            <a:ext cx="3891677" cy="2785433"/>
          </a:xfrm>
          <a:prstGeom prst="hexagon">
            <a:avLst/>
          </a:prstGeom>
        </p:spPr>
      </p:pic>
      <p:pic>
        <p:nvPicPr>
          <p:cNvPr id="8" name="Picture 7">
            <a:extLst>
              <a:ext uri="{FF2B5EF4-FFF2-40B4-BE49-F238E27FC236}">
                <a16:creationId xmlns:a16="http://schemas.microsoft.com/office/drawing/2014/main" id="{0879A562-DAAC-4BE3-9F53-04CDBA349C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249400" y="1104900"/>
            <a:ext cx="3435786" cy="2633098"/>
          </a:xfrm>
          <a:prstGeom prst="cube">
            <a:avLst/>
          </a:prstGeom>
        </p:spPr>
      </p:pic>
      <p:pic>
        <p:nvPicPr>
          <p:cNvPr id="20" name="Picture 19">
            <a:extLst>
              <a:ext uri="{FF2B5EF4-FFF2-40B4-BE49-F238E27FC236}">
                <a16:creationId xmlns:a16="http://schemas.microsoft.com/office/drawing/2014/main" id="{F70F62B5-AB5D-439D-B66A-D8EFFD5BC8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593870" y="3737998"/>
            <a:ext cx="3846530" cy="3003956"/>
          </a:xfrm>
          <a:prstGeom prst="cloud">
            <a:avLst/>
          </a:prstGeom>
        </p:spPr>
      </p:pic>
      <p:pic>
        <p:nvPicPr>
          <p:cNvPr id="4" name="Picture 3">
            <a:extLst>
              <a:ext uri="{FF2B5EF4-FFF2-40B4-BE49-F238E27FC236}">
                <a16:creationId xmlns:a16="http://schemas.microsoft.com/office/drawing/2014/main" id="{EC287458-20C5-4243-9BF0-0EC79F56BB9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94749" y="3998754"/>
            <a:ext cx="3394801" cy="2333542"/>
          </a:xfrm>
          <a:prstGeom prst="rect">
            <a:avLst/>
          </a:prstGeom>
        </p:spPr>
      </p:pic>
      <p:pic>
        <p:nvPicPr>
          <p:cNvPr id="10" name="Picture 9">
            <a:extLst>
              <a:ext uri="{FF2B5EF4-FFF2-40B4-BE49-F238E27FC236}">
                <a16:creationId xmlns:a16="http://schemas.microsoft.com/office/drawing/2014/main" id="{AD5DF0FE-8941-464B-ABD7-8DD0F92A44A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734799" y="6513354"/>
            <a:ext cx="3394801" cy="2546101"/>
          </a:xfrm>
          <a:prstGeom prst="rect">
            <a:avLst/>
          </a:prstGeom>
        </p:spPr>
      </p:pic>
      <p:grpSp>
        <p:nvGrpSpPr>
          <p:cNvPr id="15" name="Group 14">
            <a:extLst>
              <a:ext uri="{FF2B5EF4-FFF2-40B4-BE49-F238E27FC236}">
                <a16:creationId xmlns:a16="http://schemas.microsoft.com/office/drawing/2014/main" id="{00D9ED36-76A9-457D-8BD3-84400BC9C413}"/>
              </a:ext>
            </a:extLst>
          </p:cNvPr>
          <p:cNvGrpSpPr/>
          <p:nvPr/>
        </p:nvGrpSpPr>
        <p:grpSpPr>
          <a:xfrm>
            <a:off x="11942323" y="4091328"/>
            <a:ext cx="2764277" cy="2422026"/>
            <a:chOff x="7688918" y="3072577"/>
            <a:chExt cx="4191001" cy="3137723"/>
          </a:xfrm>
          <a:solidFill>
            <a:srgbClr val="002060"/>
          </a:solidFill>
        </p:grpSpPr>
        <p:grpSp>
          <p:nvGrpSpPr>
            <p:cNvPr id="16" name="Group 7">
              <a:extLst>
                <a:ext uri="{FF2B5EF4-FFF2-40B4-BE49-F238E27FC236}">
                  <a16:creationId xmlns:a16="http://schemas.microsoft.com/office/drawing/2014/main" id="{0C4D2792-B0E5-4BD1-B1FF-4C0A662A8D88}"/>
                </a:ext>
              </a:extLst>
            </p:cNvPr>
            <p:cNvGrpSpPr/>
            <p:nvPr/>
          </p:nvGrpSpPr>
          <p:grpSpPr>
            <a:xfrm>
              <a:off x="7788304" y="3072577"/>
              <a:ext cx="3987433" cy="3137723"/>
              <a:chOff x="0" y="0"/>
              <a:chExt cx="1298489" cy="1021785"/>
            </a:xfrm>
            <a:grpFill/>
          </p:grpSpPr>
          <p:sp>
            <p:nvSpPr>
              <p:cNvPr id="18" name="Freeform 8">
                <a:extLst>
                  <a:ext uri="{FF2B5EF4-FFF2-40B4-BE49-F238E27FC236}">
                    <a16:creationId xmlns:a16="http://schemas.microsoft.com/office/drawing/2014/main" id="{A48A75D1-68E7-4A07-A7E2-61946C663F4A}"/>
                  </a:ext>
                </a:extLst>
              </p:cNvPr>
              <p:cNvSpPr/>
              <p:nvPr/>
            </p:nvSpPr>
            <p:spPr>
              <a:xfrm>
                <a:off x="0" y="0"/>
                <a:ext cx="1298489" cy="1021785"/>
              </a:xfrm>
              <a:custGeom>
                <a:avLst/>
                <a:gdLst/>
                <a:ahLst/>
                <a:cxnLst/>
                <a:rect l="l" t="t" r="r" b="b"/>
                <a:pathLst>
                  <a:path w="1298489" h="1021785">
                    <a:moveTo>
                      <a:pt x="649245" y="0"/>
                    </a:moveTo>
                    <a:lnTo>
                      <a:pt x="1298489" y="203200"/>
                    </a:lnTo>
                    <a:lnTo>
                      <a:pt x="1298489" y="818585"/>
                    </a:lnTo>
                    <a:lnTo>
                      <a:pt x="649245" y="1021785"/>
                    </a:lnTo>
                    <a:lnTo>
                      <a:pt x="0" y="818585"/>
                    </a:lnTo>
                    <a:lnTo>
                      <a:pt x="0" y="203200"/>
                    </a:lnTo>
                    <a:lnTo>
                      <a:pt x="649245" y="0"/>
                    </a:lnTo>
                    <a:close/>
                  </a:path>
                </a:pathLst>
              </a:custGeom>
              <a:grpFill/>
            </p:spPr>
            <p:txBody>
              <a:bodyPr/>
              <a:lstStyle/>
              <a:p>
                <a:endParaRPr lang="en-US" dirty="0"/>
              </a:p>
            </p:txBody>
          </p:sp>
          <p:sp>
            <p:nvSpPr>
              <p:cNvPr id="19" name="TextBox 9">
                <a:extLst>
                  <a:ext uri="{FF2B5EF4-FFF2-40B4-BE49-F238E27FC236}">
                    <a16:creationId xmlns:a16="http://schemas.microsoft.com/office/drawing/2014/main" id="{0E5DD186-1672-4989-83B1-8A6B44736484}"/>
                  </a:ext>
                </a:extLst>
              </p:cNvPr>
              <p:cNvSpPr txBox="1"/>
              <p:nvPr/>
            </p:nvSpPr>
            <p:spPr>
              <a:xfrm>
                <a:off x="0" y="111125"/>
                <a:ext cx="1298489" cy="770960"/>
              </a:xfrm>
              <a:prstGeom prst="rect">
                <a:avLst/>
              </a:prstGeom>
              <a:grpFill/>
            </p:spPr>
            <p:txBody>
              <a:bodyPr lIns="40519" tIns="40519" rIns="40519" bIns="40519" rtlCol="0" anchor="ctr"/>
              <a:lstStyle/>
              <a:p>
                <a:pPr algn="ctr">
                  <a:lnSpc>
                    <a:spcPts val="1674"/>
                  </a:lnSpc>
                </a:pPr>
                <a:endParaRPr/>
              </a:p>
            </p:txBody>
          </p:sp>
        </p:grpSp>
        <p:sp>
          <p:nvSpPr>
            <p:cNvPr id="17" name="Title 1">
              <a:extLst>
                <a:ext uri="{FF2B5EF4-FFF2-40B4-BE49-F238E27FC236}">
                  <a16:creationId xmlns:a16="http://schemas.microsoft.com/office/drawing/2014/main" id="{638CFA3E-CA79-4CEB-A719-810924871AE6}"/>
                </a:ext>
              </a:extLst>
            </p:cNvPr>
            <p:cNvSpPr txBox="1">
              <a:spLocks/>
            </p:cNvSpPr>
            <p:nvPr/>
          </p:nvSpPr>
          <p:spPr>
            <a:xfrm>
              <a:off x="7688918" y="4012151"/>
              <a:ext cx="4191001" cy="927427"/>
            </a:xfrm>
            <a:prstGeom prst="rect">
              <a:avLst/>
            </a:prstGeom>
            <a:grpFill/>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Poor Richard" panose="02080502050505020702" pitchFamily="18" charset="0"/>
                </a:rPr>
                <a:t>Transportation</a:t>
              </a:r>
            </a:p>
          </p:txBody>
        </p:sp>
      </p:grpSp>
    </p:spTree>
    <p:extLst>
      <p:ext uri="{BB962C8B-B14F-4D97-AF65-F5344CB8AC3E}">
        <p14:creationId xmlns:p14="http://schemas.microsoft.com/office/powerpoint/2010/main" val="1683268831"/>
      </p:ext>
    </p:extLst>
  </p:cSld>
  <p:clrMapOvr>
    <a:masterClrMapping/>
  </p:clrMapOvr>
  <mc:AlternateContent xmlns:mc="http://schemas.openxmlformats.org/markup-compatibility/2006" xmlns:p14="http://schemas.microsoft.com/office/powerpoint/2010/main">
    <mc:Choice Requires="p14">
      <p:transition spd="slow" p14:dur="1250">
        <p14:switch dir="r"/>
        <p:sndAc>
          <p:stSnd>
            <p:snd r:embed="rId2" name="push.wav"/>
          </p:stSnd>
        </p:sndAc>
      </p:transition>
    </mc:Choice>
    <mc:Fallback xmlns="">
      <p:transition spd="slow">
        <p:fade/>
        <p:sndAc>
          <p:stSnd>
            <p:snd r:embed="rId8" name="push.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13"/>
                                        </p:tgtEl>
                                        <p:attrNameLst>
                                          <p:attrName>ppt_x</p:attrName>
                                          <p:attrName>ppt_y</p:attrName>
                                        </p:attrNameLst>
                                      </p:cBhvr>
                                    </p:animMotion>
                                    <p:animRot by="1500000">
                                      <p:cBhvr>
                                        <p:cTn id="7" dur="125" fill="hold">
                                          <p:stCondLst>
                                            <p:cond delay="0"/>
                                          </p:stCondLst>
                                        </p:cTn>
                                        <p:tgtEl>
                                          <p:spTgt spid="13"/>
                                        </p:tgtEl>
                                        <p:attrNameLst>
                                          <p:attrName>r</p:attrName>
                                        </p:attrNameLst>
                                      </p:cBhvr>
                                    </p:animRot>
                                    <p:animRot by="-1500000">
                                      <p:cBhvr>
                                        <p:cTn id="8" dur="125" fill="hold">
                                          <p:stCondLst>
                                            <p:cond delay="125"/>
                                          </p:stCondLst>
                                        </p:cTn>
                                        <p:tgtEl>
                                          <p:spTgt spid="13"/>
                                        </p:tgtEl>
                                        <p:attrNameLst>
                                          <p:attrName>r</p:attrName>
                                        </p:attrNameLst>
                                      </p:cBhvr>
                                    </p:animRot>
                                    <p:animRot by="-1500000">
                                      <p:cBhvr>
                                        <p:cTn id="9" dur="125" fill="hold">
                                          <p:stCondLst>
                                            <p:cond delay="250"/>
                                          </p:stCondLst>
                                        </p:cTn>
                                        <p:tgtEl>
                                          <p:spTgt spid="13"/>
                                        </p:tgtEl>
                                        <p:attrNameLst>
                                          <p:attrName>r</p:attrName>
                                        </p:attrNameLst>
                                      </p:cBhvr>
                                    </p:animRot>
                                    <p:animRot by="1500000">
                                      <p:cBhvr>
                                        <p:cTn id="10" dur="125" fill="hold">
                                          <p:stCondLst>
                                            <p:cond delay="375"/>
                                          </p:stCondLst>
                                        </p:cTn>
                                        <p:tgtEl>
                                          <p:spTgt spid="13"/>
                                        </p:tgtEl>
                                        <p:attrNameLst>
                                          <p:attrName>r</p:attrName>
                                        </p:attrNameLst>
                                      </p:cBhvr>
                                    </p:animRot>
                                  </p:childTnLst>
                                </p:cTn>
                              </p:par>
                              <p:par>
                                <p:cTn id="11" presetID="34" presetClass="emph" presetSubtype="0" fill="hold" grpId="0" nodeType="withEffect">
                                  <p:stCondLst>
                                    <p:cond delay="0"/>
                                  </p:stCondLst>
                                  <p:iterate type="lt">
                                    <p:tmPct val="10000"/>
                                  </p:iterate>
                                  <p:childTnLst>
                                    <p:animMotion origin="layout" path="M 0.0 0.0 L 0.0 -0.07213" pathEditMode="relative" ptsTypes="">
                                      <p:cBhvr>
                                        <p:cTn id="12" dur="250" accel="50000" decel="50000" autoRev="1" fill="hold">
                                          <p:stCondLst>
                                            <p:cond delay="0"/>
                                          </p:stCondLst>
                                        </p:cTn>
                                        <p:tgtEl>
                                          <p:spTgt spid="48"/>
                                        </p:tgtEl>
                                        <p:attrNameLst>
                                          <p:attrName>ppt_x</p:attrName>
                                          <p:attrName>ppt_y</p:attrName>
                                        </p:attrNameLst>
                                      </p:cBhvr>
                                    </p:animMotion>
                                    <p:animRot by="1500000">
                                      <p:cBhvr>
                                        <p:cTn id="13" dur="125" fill="hold">
                                          <p:stCondLst>
                                            <p:cond delay="0"/>
                                          </p:stCondLst>
                                        </p:cTn>
                                        <p:tgtEl>
                                          <p:spTgt spid="48"/>
                                        </p:tgtEl>
                                        <p:attrNameLst>
                                          <p:attrName>r</p:attrName>
                                        </p:attrNameLst>
                                      </p:cBhvr>
                                    </p:animRot>
                                    <p:animRot by="-1500000">
                                      <p:cBhvr>
                                        <p:cTn id="14" dur="125" fill="hold">
                                          <p:stCondLst>
                                            <p:cond delay="125"/>
                                          </p:stCondLst>
                                        </p:cTn>
                                        <p:tgtEl>
                                          <p:spTgt spid="48"/>
                                        </p:tgtEl>
                                        <p:attrNameLst>
                                          <p:attrName>r</p:attrName>
                                        </p:attrNameLst>
                                      </p:cBhvr>
                                    </p:animRot>
                                    <p:animRot by="-1500000">
                                      <p:cBhvr>
                                        <p:cTn id="15" dur="125" fill="hold">
                                          <p:stCondLst>
                                            <p:cond delay="250"/>
                                          </p:stCondLst>
                                        </p:cTn>
                                        <p:tgtEl>
                                          <p:spTgt spid="48"/>
                                        </p:tgtEl>
                                        <p:attrNameLst>
                                          <p:attrName>r</p:attrName>
                                        </p:attrNameLst>
                                      </p:cBhvr>
                                    </p:animRot>
                                    <p:animRot by="1500000">
                                      <p:cBhvr>
                                        <p:cTn id="16" dur="125" fill="hold">
                                          <p:stCondLst>
                                            <p:cond delay="375"/>
                                          </p:stCondLst>
                                        </p:cTn>
                                        <p:tgtEl>
                                          <p:spTgt spid="48"/>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par>
                                <p:cTn id="24" presetID="53" presetClass="entr" presetSubtype="16"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500" fill="hold"/>
                                        <p:tgtEl>
                                          <p:spTgt spid="8"/>
                                        </p:tgtEl>
                                        <p:attrNameLst>
                                          <p:attrName>ppt_w</p:attrName>
                                        </p:attrNameLst>
                                      </p:cBhvr>
                                      <p:tavLst>
                                        <p:tav tm="0">
                                          <p:val>
                                            <p:fltVal val="0"/>
                                          </p:val>
                                        </p:tav>
                                        <p:tav tm="100000">
                                          <p:val>
                                            <p:strVal val="#ppt_w"/>
                                          </p:val>
                                        </p:tav>
                                      </p:tavLst>
                                    </p:anim>
                                    <p:anim calcmode="lin" valueType="num">
                                      <p:cBhvr>
                                        <p:cTn id="27" dur="500" fill="hold"/>
                                        <p:tgtEl>
                                          <p:spTgt spid="8"/>
                                        </p:tgtEl>
                                        <p:attrNameLst>
                                          <p:attrName>ppt_h</p:attrName>
                                        </p:attrNameLst>
                                      </p:cBhvr>
                                      <p:tavLst>
                                        <p:tav tm="0">
                                          <p:val>
                                            <p:fltVal val="0"/>
                                          </p:val>
                                        </p:tav>
                                        <p:tav tm="100000">
                                          <p:val>
                                            <p:strVal val="#ppt_h"/>
                                          </p:val>
                                        </p:tav>
                                      </p:tavLst>
                                    </p:anim>
                                    <p:animEffect transition="in" filter="fade">
                                      <p:cBhvr>
                                        <p:cTn id="28" dur="500"/>
                                        <p:tgtEl>
                                          <p:spTgt spid="8"/>
                                        </p:tgtEl>
                                      </p:cBhvr>
                                    </p:animEffect>
                                  </p:childTnLst>
                                </p:cTn>
                              </p:par>
                              <p:par>
                                <p:cTn id="29" presetID="53" presetClass="entr" presetSubtype="16"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par>
                                <p:cTn id="34" presetID="53" presetClass="entr" presetSubtype="1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500" fill="hold"/>
                                        <p:tgtEl>
                                          <p:spTgt spid="4"/>
                                        </p:tgtEl>
                                        <p:attrNameLst>
                                          <p:attrName>ppt_w</p:attrName>
                                        </p:attrNameLst>
                                      </p:cBhvr>
                                      <p:tavLst>
                                        <p:tav tm="0">
                                          <p:val>
                                            <p:fltVal val="0"/>
                                          </p:val>
                                        </p:tav>
                                        <p:tav tm="100000">
                                          <p:val>
                                            <p:strVal val="#ppt_w"/>
                                          </p:val>
                                        </p:tav>
                                      </p:tavLst>
                                    </p:anim>
                                    <p:anim calcmode="lin" valueType="num">
                                      <p:cBhvr>
                                        <p:cTn id="37" dur="500" fill="hold"/>
                                        <p:tgtEl>
                                          <p:spTgt spid="4"/>
                                        </p:tgtEl>
                                        <p:attrNameLst>
                                          <p:attrName>ppt_h</p:attrName>
                                        </p:attrNameLst>
                                      </p:cBhvr>
                                      <p:tavLst>
                                        <p:tav tm="0">
                                          <p:val>
                                            <p:fltVal val="0"/>
                                          </p:val>
                                        </p:tav>
                                        <p:tav tm="100000">
                                          <p:val>
                                            <p:strVal val="#ppt_h"/>
                                          </p:val>
                                        </p:tav>
                                      </p:tavLst>
                                    </p:anim>
                                    <p:animEffect transition="in" filter="fade">
                                      <p:cBhvr>
                                        <p:cTn id="38" dur="500"/>
                                        <p:tgtEl>
                                          <p:spTgt spid="4"/>
                                        </p:tgtEl>
                                      </p:cBhvr>
                                    </p:animEffect>
                                  </p:childTnLst>
                                </p:cTn>
                              </p:par>
                              <p:par>
                                <p:cTn id="39" presetID="53" presetClass="entr" presetSubtype="16"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53" presetClass="entr" presetSubtype="16"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5"/>
          <p:cNvGrpSpPr/>
          <p:nvPr/>
        </p:nvGrpSpPr>
        <p:grpSpPr>
          <a:xfrm rot="-10800000">
            <a:off x="-2057400" y="53492"/>
            <a:ext cx="12268200" cy="2558969"/>
            <a:chOff x="0" y="0"/>
            <a:chExt cx="1216146" cy="256240"/>
          </a:xfrm>
        </p:grpSpPr>
        <p:sp>
          <p:nvSpPr>
            <p:cNvPr id="6" name="Freeform 6"/>
            <p:cNvSpPr/>
            <p:nvPr/>
          </p:nvSpPr>
          <p:spPr>
            <a:xfrm>
              <a:off x="0" y="0"/>
              <a:ext cx="1216146" cy="256240"/>
            </a:xfrm>
            <a:custGeom>
              <a:avLst/>
              <a:gdLst/>
              <a:ahLst/>
              <a:cxnLst/>
              <a:rect l="l" t="t" r="r" b="b"/>
              <a:pathLst>
                <a:path w="1216146" h="256240">
                  <a:moveTo>
                    <a:pt x="203200" y="0"/>
                  </a:moveTo>
                  <a:lnTo>
                    <a:pt x="1012946" y="0"/>
                  </a:lnTo>
                  <a:lnTo>
                    <a:pt x="1216146" y="256240"/>
                  </a:lnTo>
                  <a:lnTo>
                    <a:pt x="0" y="256240"/>
                  </a:lnTo>
                  <a:lnTo>
                    <a:pt x="203200" y="0"/>
                  </a:lnTo>
                  <a:close/>
                </a:path>
              </a:pathLst>
            </a:custGeom>
            <a:solidFill>
              <a:srgbClr val="A20E20"/>
            </a:solidFill>
          </p:spPr>
        </p:sp>
        <p:sp>
          <p:nvSpPr>
            <p:cNvPr id="7" name="TextBox 7"/>
            <p:cNvSpPr txBox="1"/>
            <p:nvPr/>
          </p:nvSpPr>
          <p:spPr>
            <a:xfrm>
              <a:off x="127000" y="-38100"/>
              <a:ext cx="962146" cy="294340"/>
            </a:xfrm>
            <a:prstGeom prst="rect">
              <a:avLst/>
            </a:prstGeom>
          </p:spPr>
          <p:txBody>
            <a:bodyPr lIns="50800" tIns="50800" rIns="50800" bIns="50800" rtlCol="0" anchor="ctr"/>
            <a:lstStyle/>
            <a:p>
              <a:pPr algn="ctr">
                <a:lnSpc>
                  <a:spcPts val="2100"/>
                </a:lnSpc>
              </a:pPr>
              <a:endParaRPr>
                <a:solidFill>
                  <a:schemeClr val="bg1"/>
                </a:solidFill>
              </a:endParaRPr>
            </a:p>
          </p:txBody>
        </p:sp>
      </p:grpSp>
      <p:grpSp>
        <p:nvGrpSpPr>
          <p:cNvPr id="43" name="Group 43"/>
          <p:cNvGrpSpPr/>
          <p:nvPr/>
        </p:nvGrpSpPr>
        <p:grpSpPr>
          <a:xfrm>
            <a:off x="13814230" y="9258300"/>
            <a:ext cx="5765006" cy="1028700"/>
            <a:chOff x="0" y="0"/>
            <a:chExt cx="1049690" cy="187305"/>
          </a:xfrm>
        </p:grpSpPr>
        <p:sp>
          <p:nvSpPr>
            <p:cNvPr id="44" name="Freeform 44"/>
            <p:cNvSpPr/>
            <p:nvPr/>
          </p:nvSpPr>
          <p:spPr>
            <a:xfrm>
              <a:off x="0" y="0"/>
              <a:ext cx="1049690" cy="187305"/>
            </a:xfrm>
            <a:custGeom>
              <a:avLst/>
              <a:gdLst/>
              <a:ahLst/>
              <a:cxnLst/>
              <a:rect l="l" t="t" r="r" b="b"/>
              <a:pathLst>
                <a:path w="1049690" h="187305">
                  <a:moveTo>
                    <a:pt x="203200" y="0"/>
                  </a:moveTo>
                  <a:lnTo>
                    <a:pt x="846490" y="0"/>
                  </a:lnTo>
                  <a:lnTo>
                    <a:pt x="1049690" y="187305"/>
                  </a:lnTo>
                  <a:lnTo>
                    <a:pt x="0" y="187305"/>
                  </a:lnTo>
                  <a:lnTo>
                    <a:pt x="203200" y="0"/>
                  </a:lnTo>
                  <a:close/>
                </a:path>
              </a:pathLst>
            </a:custGeom>
            <a:solidFill>
              <a:srgbClr val="A20E20"/>
            </a:solidFill>
          </p:spPr>
        </p:sp>
        <p:sp>
          <p:nvSpPr>
            <p:cNvPr id="45" name="TextBox 45"/>
            <p:cNvSpPr txBox="1"/>
            <p:nvPr/>
          </p:nvSpPr>
          <p:spPr>
            <a:xfrm>
              <a:off x="127000" y="-38100"/>
              <a:ext cx="795690" cy="225405"/>
            </a:xfrm>
            <a:prstGeom prst="rect">
              <a:avLst/>
            </a:prstGeom>
          </p:spPr>
          <p:txBody>
            <a:bodyPr lIns="50800" tIns="50800" rIns="50800" bIns="50800" rtlCol="0" anchor="ctr"/>
            <a:lstStyle/>
            <a:p>
              <a:pPr algn="ctr">
                <a:lnSpc>
                  <a:spcPts val="2100"/>
                </a:lnSpc>
              </a:pPr>
              <a:endParaRPr/>
            </a:p>
          </p:txBody>
        </p:sp>
      </p:grpSp>
      <p:sp>
        <p:nvSpPr>
          <p:cNvPr id="48" name="TextBox 47">
            <a:extLst>
              <a:ext uri="{FF2B5EF4-FFF2-40B4-BE49-F238E27FC236}">
                <a16:creationId xmlns:a16="http://schemas.microsoft.com/office/drawing/2014/main" id="{DBBEBF5D-9128-4DF1-BEC6-80F8546FB674}"/>
              </a:ext>
            </a:extLst>
          </p:cNvPr>
          <p:cNvSpPr txBox="1"/>
          <p:nvPr/>
        </p:nvSpPr>
        <p:spPr>
          <a:xfrm>
            <a:off x="898072" y="3430806"/>
            <a:ext cx="7086600" cy="4401205"/>
          </a:xfrm>
          <a:prstGeom prst="rect">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2700000" scaled="1"/>
            <a:tileRect/>
          </a:gradFill>
          <a:effectLst>
            <a:outerShdw blurRad="76200" dir="13500000" sy="23000" kx="1200000" algn="br" rotWithShape="0">
              <a:prstClr val="black">
                <a:alpha val="20000"/>
              </a:prstClr>
            </a:outerShdw>
            <a:reflection blurRad="6350" stA="52000" endA="300" endPos="35000" dir="5400000" sy="-100000" algn="bl" rotWithShape="0"/>
          </a:effectLst>
        </p:spPr>
        <p:txBody>
          <a:bodyPr wrap="square" rtlCol="0">
            <a:spAutoFit/>
          </a:bodyPr>
          <a:lstStyle/>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a:p>
            <a:pPr algn="just"/>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The University Medical Center is equipped for primary care but serious cases are referred to a Medical college hospital (Sher -E -Bangla Medical College Hospital) which is about 4 </a:t>
            </a:r>
            <a:r>
              <a:rPr lang="en-US" sz="4000" dirty="0" err="1">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kilometres</a:t>
            </a:r>
            <a:r>
              <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rPr>
              <a:t> away.</a:t>
            </a:r>
          </a:p>
          <a:p>
            <a:pPr algn="just"/>
            <a:endParaRPr lang="en-US" sz="4000" dirty="0">
              <a:effectLst>
                <a:outerShdw blurRad="38100" dist="38100" dir="2700000" algn="tl">
                  <a:srgbClr val="000000">
                    <a:alpha val="43137"/>
                  </a:srgbClr>
                </a:outerShdw>
              </a:effectLst>
              <a:latin typeface="Arabic Typesetting" panose="03020402040406030203" pitchFamily="66" charset="-78"/>
              <a:cs typeface="Arabic Typesetting" panose="03020402040406030203" pitchFamily="66" charset="-78"/>
            </a:endParaRPr>
          </a:p>
        </p:txBody>
      </p:sp>
      <p:sp>
        <p:nvSpPr>
          <p:cNvPr id="13" name="Title 1">
            <a:extLst>
              <a:ext uri="{FF2B5EF4-FFF2-40B4-BE49-F238E27FC236}">
                <a16:creationId xmlns:a16="http://schemas.microsoft.com/office/drawing/2014/main" id="{54615A5D-340D-4406-B2CD-947EA7A4C659}"/>
              </a:ext>
            </a:extLst>
          </p:cNvPr>
          <p:cNvSpPr txBox="1">
            <a:spLocks/>
          </p:cNvSpPr>
          <p:nvPr/>
        </p:nvSpPr>
        <p:spPr>
          <a:xfrm>
            <a:off x="517072" y="684628"/>
            <a:ext cx="7467600" cy="167640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b="1" dirty="0">
                <a:solidFill>
                  <a:schemeClr val="bg1"/>
                </a:solidFill>
                <a:effectLst>
                  <a:outerShdw blurRad="38100" dist="38100" dir="2700000" algn="tl">
                    <a:srgbClr val="000000">
                      <a:alpha val="43137"/>
                    </a:srgbClr>
                  </a:outerShdw>
                </a:effectLst>
                <a:latin typeface="Poor Richard" panose="02080502050505020702" pitchFamily="18" charset="0"/>
              </a:rPr>
              <a:t>Medical Center</a:t>
            </a:r>
          </a:p>
        </p:txBody>
      </p:sp>
      <p:pic>
        <p:nvPicPr>
          <p:cNvPr id="3" name="Picture 2">
            <a:extLst>
              <a:ext uri="{FF2B5EF4-FFF2-40B4-BE49-F238E27FC236}">
                <a16:creationId xmlns:a16="http://schemas.microsoft.com/office/drawing/2014/main" id="{379DF135-3669-4E32-AE00-63D449AAA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4200" y="1790700"/>
            <a:ext cx="5943600" cy="6096000"/>
          </a:xfrm>
          <a:prstGeom prst="rect">
            <a:avLst/>
          </a:prstGeom>
          <a:ln>
            <a:noFill/>
          </a:ln>
          <a:effectLst>
            <a:softEdge rad="112500"/>
          </a:effectLst>
        </p:spPr>
      </p:pic>
      <p:grpSp>
        <p:nvGrpSpPr>
          <p:cNvPr id="20" name="Group 19">
            <a:extLst>
              <a:ext uri="{FF2B5EF4-FFF2-40B4-BE49-F238E27FC236}">
                <a16:creationId xmlns:a16="http://schemas.microsoft.com/office/drawing/2014/main" id="{29C0EEEF-4DE4-45B1-A1C6-8C82C09728AA}"/>
              </a:ext>
            </a:extLst>
          </p:cNvPr>
          <p:cNvGrpSpPr/>
          <p:nvPr/>
        </p:nvGrpSpPr>
        <p:grpSpPr>
          <a:xfrm>
            <a:off x="13232686" y="4305300"/>
            <a:ext cx="1778714" cy="1536131"/>
            <a:chOff x="7688918" y="3072577"/>
            <a:chExt cx="4191001" cy="3137723"/>
          </a:xfrm>
        </p:grpSpPr>
        <p:grpSp>
          <p:nvGrpSpPr>
            <p:cNvPr id="21" name="Group 7">
              <a:extLst>
                <a:ext uri="{FF2B5EF4-FFF2-40B4-BE49-F238E27FC236}">
                  <a16:creationId xmlns:a16="http://schemas.microsoft.com/office/drawing/2014/main" id="{11CCAACC-130A-4C32-B548-C3E00649479C}"/>
                </a:ext>
              </a:extLst>
            </p:cNvPr>
            <p:cNvGrpSpPr/>
            <p:nvPr/>
          </p:nvGrpSpPr>
          <p:grpSpPr>
            <a:xfrm>
              <a:off x="7788304" y="3072577"/>
              <a:ext cx="3987433" cy="3137723"/>
              <a:chOff x="0" y="0"/>
              <a:chExt cx="1298489" cy="1021785"/>
            </a:xfrm>
          </p:grpSpPr>
          <p:sp>
            <p:nvSpPr>
              <p:cNvPr id="23" name="Freeform 8">
                <a:extLst>
                  <a:ext uri="{FF2B5EF4-FFF2-40B4-BE49-F238E27FC236}">
                    <a16:creationId xmlns:a16="http://schemas.microsoft.com/office/drawing/2014/main" id="{98B1AB8C-6536-4CE3-AC58-61008756F49D}"/>
                  </a:ext>
                </a:extLst>
              </p:cNvPr>
              <p:cNvSpPr/>
              <p:nvPr/>
            </p:nvSpPr>
            <p:spPr>
              <a:xfrm>
                <a:off x="0" y="0"/>
                <a:ext cx="1298489" cy="1021785"/>
              </a:xfrm>
              <a:custGeom>
                <a:avLst/>
                <a:gdLst/>
                <a:ahLst/>
                <a:cxnLst/>
                <a:rect l="l" t="t" r="r" b="b"/>
                <a:pathLst>
                  <a:path w="1298489" h="1021785">
                    <a:moveTo>
                      <a:pt x="649245" y="0"/>
                    </a:moveTo>
                    <a:lnTo>
                      <a:pt x="1298489" y="203200"/>
                    </a:lnTo>
                    <a:lnTo>
                      <a:pt x="1298489" y="818585"/>
                    </a:lnTo>
                    <a:lnTo>
                      <a:pt x="649245" y="1021785"/>
                    </a:lnTo>
                    <a:lnTo>
                      <a:pt x="0" y="818585"/>
                    </a:lnTo>
                    <a:lnTo>
                      <a:pt x="0" y="203200"/>
                    </a:lnTo>
                    <a:lnTo>
                      <a:pt x="649245" y="0"/>
                    </a:lnTo>
                    <a:close/>
                  </a:path>
                </a:pathLst>
              </a:custGeom>
              <a:solidFill>
                <a:srgbClr val="A20E20"/>
              </a:solidFill>
            </p:spPr>
            <p:txBody>
              <a:bodyPr/>
              <a:lstStyle/>
              <a:p>
                <a:endParaRPr lang="en-US"/>
              </a:p>
            </p:txBody>
          </p:sp>
          <p:sp>
            <p:nvSpPr>
              <p:cNvPr id="24" name="TextBox 9">
                <a:extLst>
                  <a:ext uri="{FF2B5EF4-FFF2-40B4-BE49-F238E27FC236}">
                    <a16:creationId xmlns:a16="http://schemas.microsoft.com/office/drawing/2014/main" id="{027D450B-69C7-4393-A42B-8DD7D3AA8D7D}"/>
                  </a:ext>
                </a:extLst>
              </p:cNvPr>
              <p:cNvSpPr txBox="1"/>
              <p:nvPr/>
            </p:nvSpPr>
            <p:spPr>
              <a:xfrm>
                <a:off x="0" y="111125"/>
                <a:ext cx="1298489" cy="770960"/>
              </a:xfrm>
              <a:prstGeom prst="rect">
                <a:avLst/>
              </a:prstGeom>
            </p:spPr>
            <p:txBody>
              <a:bodyPr lIns="40519" tIns="40519" rIns="40519" bIns="40519" rtlCol="0" anchor="ctr"/>
              <a:lstStyle/>
              <a:p>
                <a:pPr algn="ctr">
                  <a:lnSpc>
                    <a:spcPts val="1674"/>
                  </a:lnSpc>
                </a:pPr>
                <a:endParaRPr/>
              </a:p>
            </p:txBody>
          </p:sp>
        </p:grpSp>
        <p:sp>
          <p:nvSpPr>
            <p:cNvPr id="22" name="Title 1">
              <a:extLst>
                <a:ext uri="{FF2B5EF4-FFF2-40B4-BE49-F238E27FC236}">
                  <a16:creationId xmlns:a16="http://schemas.microsoft.com/office/drawing/2014/main" id="{7546EE7D-E77F-40D8-A638-96DCBB776754}"/>
                </a:ext>
              </a:extLst>
            </p:cNvPr>
            <p:cNvSpPr txBox="1">
              <a:spLocks/>
            </p:cNvSpPr>
            <p:nvPr/>
          </p:nvSpPr>
          <p:spPr>
            <a:xfrm>
              <a:off x="7688918" y="3383871"/>
              <a:ext cx="4191001" cy="92742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b="1" dirty="0">
                  <a:solidFill>
                    <a:schemeClr val="bg1"/>
                  </a:solidFill>
                  <a:effectLst>
                    <a:outerShdw blurRad="38100" dist="38100" dir="2700000" algn="tl">
                      <a:srgbClr val="000000">
                        <a:alpha val="43137"/>
                      </a:srgbClr>
                    </a:outerShdw>
                  </a:effectLst>
                  <a:latin typeface="Poor Richard" panose="02080502050505020702" pitchFamily="18" charset="0"/>
                </a:rPr>
                <a:t>Medical Center</a:t>
              </a:r>
            </a:p>
          </p:txBody>
        </p:sp>
      </p:grpSp>
    </p:spTree>
    <p:extLst>
      <p:ext uri="{BB962C8B-B14F-4D97-AF65-F5344CB8AC3E}">
        <p14:creationId xmlns:p14="http://schemas.microsoft.com/office/powerpoint/2010/main" val="3571221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1000" fill="hold"/>
                                        <p:tgtEl>
                                          <p:spTgt spid="13"/>
                                        </p:tgtEl>
                                        <p:attrNameLst>
                                          <p:attrName>ppt_w</p:attrName>
                                        </p:attrNameLst>
                                      </p:cBhvr>
                                      <p:tavLst>
                                        <p:tav tm="0">
                                          <p:val>
                                            <p:fltVal val="0"/>
                                          </p:val>
                                        </p:tav>
                                        <p:tav tm="100000">
                                          <p:val>
                                            <p:strVal val="#ppt_w"/>
                                          </p:val>
                                        </p:tav>
                                      </p:tavLst>
                                    </p:anim>
                                    <p:anim calcmode="lin" valueType="num">
                                      <p:cBhvr>
                                        <p:cTn id="8" dur="1000" fill="hold"/>
                                        <p:tgtEl>
                                          <p:spTgt spid="13"/>
                                        </p:tgtEl>
                                        <p:attrNameLst>
                                          <p:attrName>ppt_h</p:attrName>
                                        </p:attrNameLst>
                                      </p:cBhvr>
                                      <p:tavLst>
                                        <p:tav tm="0">
                                          <p:val>
                                            <p:fltVal val="0"/>
                                          </p:val>
                                        </p:tav>
                                        <p:tav tm="100000">
                                          <p:val>
                                            <p:strVal val="#ppt_h"/>
                                          </p:val>
                                        </p:tav>
                                      </p:tavLst>
                                    </p:anim>
                                    <p:anim calcmode="lin" valueType="num">
                                      <p:cBhvr>
                                        <p:cTn id="9" dur="1000" fill="hold"/>
                                        <p:tgtEl>
                                          <p:spTgt spid="13"/>
                                        </p:tgtEl>
                                        <p:attrNameLst>
                                          <p:attrName>style.rotation</p:attrName>
                                        </p:attrNameLst>
                                      </p:cBhvr>
                                      <p:tavLst>
                                        <p:tav tm="0">
                                          <p:val>
                                            <p:fltVal val="90"/>
                                          </p:val>
                                        </p:tav>
                                        <p:tav tm="100000">
                                          <p:val>
                                            <p:fltVal val="0"/>
                                          </p:val>
                                        </p:tav>
                                      </p:tavLst>
                                    </p:anim>
                                    <p:animEffect transition="in" filter="fade">
                                      <p:cBhvr>
                                        <p:cTn id="10" dur="1000"/>
                                        <p:tgtEl>
                                          <p:spTgt spid="1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1000" fill="hold"/>
                                        <p:tgtEl>
                                          <p:spTgt spid="48"/>
                                        </p:tgtEl>
                                        <p:attrNameLst>
                                          <p:attrName>ppt_w</p:attrName>
                                        </p:attrNameLst>
                                      </p:cBhvr>
                                      <p:tavLst>
                                        <p:tav tm="0">
                                          <p:val>
                                            <p:fltVal val="0"/>
                                          </p:val>
                                        </p:tav>
                                        <p:tav tm="100000">
                                          <p:val>
                                            <p:strVal val="#ppt_w"/>
                                          </p:val>
                                        </p:tav>
                                      </p:tavLst>
                                    </p:anim>
                                    <p:anim calcmode="lin" valueType="num">
                                      <p:cBhvr>
                                        <p:cTn id="14" dur="1000" fill="hold"/>
                                        <p:tgtEl>
                                          <p:spTgt spid="48"/>
                                        </p:tgtEl>
                                        <p:attrNameLst>
                                          <p:attrName>ppt_h</p:attrName>
                                        </p:attrNameLst>
                                      </p:cBhvr>
                                      <p:tavLst>
                                        <p:tav tm="0">
                                          <p:val>
                                            <p:fltVal val="0"/>
                                          </p:val>
                                        </p:tav>
                                        <p:tav tm="100000">
                                          <p:val>
                                            <p:strVal val="#ppt_h"/>
                                          </p:val>
                                        </p:tav>
                                      </p:tavLst>
                                    </p:anim>
                                    <p:anim calcmode="lin" valueType="num">
                                      <p:cBhvr>
                                        <p:cTn id="15" dur="1000" fill="hold"/>
                                        <p:tgtEl>
                                          <p:spTgt spid="48"/>
                                        </p:tgtEl>
                                        <p:attrNameLst>
                                          <p:attrName>style.rotation</p:attrName>
                                        </p:attrNameLst>
                                      </p:cBhvr>
                                      <p:tavLst>
                                        <p:tav tm="0">
                                          <p:val>
                                            <p:fltVal val="90"/>
                                          </p:val>
                                        </p:tav>
                                        <p:tav tm="100000">
                                          <p:val>
                                            <p:fltVal val="0"/>
                                          </p:val>
                                        </p:tav>
                                      </p:tavLst>
                                    </p:anim>
                                    <p:animEffect transition="in" filter="fade">
                                      <p:cBhvr>
                                        <p:cTn id="16" dur="10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1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466</TotalTime>
  <Words>729</Words>
  <Application>Microsoft Office PowerPoint</Application>
  <PresentationFormat>Custom</PresentationFormat>
  <Paragraphs>89</Paragraphs>
  <Slides>15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TT Hoves Bold</vt:lpstr>
      <vt:lpstr>Arabic Typesetting</vt:lpstr>
      <vt:lpstr>Wingdings</vt:lpstr>
      <vt:lpstr>Calibri</vt:lpstr>
      <vt:lpstr>SutonnyMJ</vt:lpstr>
      <vt:lpstr>Poor Richard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 The Beauty of BU Campus</vt:lpstr>
      <vt:lpstr>PowerPoint Presentation</vt:lpstr>
      <vt:lpstr>PowerPoint Presentation</vt:lpstr>
      <vt:lpstr>PowerPoint Presentation</vt:lpstr>
      <vt:lpstr>PowerPoint Presentation</vt:lpstr>
      <vt:lpstr>PowerPoint Presentation</vt:lpstr>
      <vt:lpstr>PowerPoint Presentation</vt:lpstr>
      <vt:lpstr>Reference :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DELL</cp:lastModifiedBy>
  <cp:revision>166</cp:revision>
  <dcterms:created xsi:type="dcterms:W3CDTF">2006-08-16T00:00:00Z</dcterms:created>
  <dcterms:modified xsi:type="dcterms:W3CDTF">2024-10-27T14:43:35Z</dcterms:modified>
  <dc:identifier>DAF_xRX-CyI</dc:identifier>
</cp:coreProperties>
</file>